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301" r:id="rId46"/>
    <p:sldId id="302" r:id="rId47"/>
    <p:sldId id="303" r:id="rId48"/>
    <p:sldId id="305" r:id="rId49"/>
    <p:sldId id="306" r:id="rId50"/>
    <p:sldId id="308" r:id="rId51"/>
    <p:sldId id="309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EA"/>
    <a:srgbClr val="003399"/>
    <a:srgbClr val="4C4A3A"/>
    <a:srgbClr val="009999"/>
    <a:srgbClr val="00FFCC"/>
    <a:srgbClr val="5DBAFF"/>
    <a:srgbClr val="233B1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99CB88-5E1A-4FAC-892A-60949ACB1F6F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6F3B7C-D9B4-449B-B454-6D8EBE19DBEF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D74874-A1FD-49AB-BB60-E8063BB4C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6F3B7C-D9B4-449B-B454-6D8EBE19DBEF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D74874-A1FD-49AB-BB60-E8063BB4C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6F3B7C-D9B4-449B-B454-6D8EBE19DBEF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D74874-A1FD-49AB-BB60-E8063BB4C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6F3B7C-D9B4-449B-B454-6D8EBE19DBEF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D74874-A1FD-49AB-BB60-E8063BB4C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6F3B7C-D9B4-449B-B454-6D8EBE19DBEF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D74874-A1FD-49AB-BB60-E8063BB4C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6F3B7C-D9B4-449B-B454-6D8EBE19DBEF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D74874-A1FD-49AB-BB60-E8063BB4C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6F3B7C-D9B4-449B-B454-6D8EBE19DBEF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D74874-A1FD-49AB-BB60-E8063BB4C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6F3B7C-D9B4-449B-B454-6D8EBE19DBEF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D74874-A1FD-49AB-BB60-E8063BB4C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6F3B7C-D9B4-449B-B454-6D8EBE19DBEF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D74874-A1FD-49AB-BB60-E8063BB4C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6F3B7C-D9B4-449B-B454-6D8EBE19DBEF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D74874-A1FD-49AB-BB60-E8063BB4C7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46F3B7C-D9B4-449B-B454-6D8EBE19DBEF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5D74874-A1FD-49AB-BB60-E8063BB4C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5.xml"/><Relationship Id="rId18" Type="http://schemas.openxmlformats.org/officeDocument/2006/relationships/slide" Target="slide35.xml"/><Relationship Id="rId3" Type="http://schemas.openxmlformats.org/officeDocument/2006/relationships/slide" Target="slide5.xml"/><Relationship Id="rId21" Type="http://schemas.openxmlformats.org/officeDocument/2006/relationships/slide" Target="slide41.xml"/><Relationship Id="rId7" Type="http://schemas.openxmlformats.org/officeDocument/2006/relationships/slide" Target="slide11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" Type="http://schemas.openxmlformats.org/officeDocument/2006/relationships/slide" Target="slide3.xml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21.xml"/><Relationship Id="rId5" Type="http://schemas.openxmlformats.org/officeDocument/2006/relationships/slide" Target="slide9.xml"/><Relationship Id="rId15" Type="http://schemas.openxmlformats.org/officeDocument/2006/relationships/slide" Target="slide29.xml"/><Relationship Id="rId10" Type="http://schemas.openxmlformats.org/officeDocument/2006/relationships/slide" Target="slide19.xml"/><Relationship Id="rId19" Type="http://schemas.openxmlformats.org/officeDocument/2006/relationships/slide" Target="slide37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27.xml"/><Relationship Id="rId22" Type="http://schemas.openxmlformats.org/officeDocument/2006/relationships/slide" Target="slide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67.xml"/><Relationship Id="rId18" Type="http://schemas.openxmlformats.org/officeDocument/2006/relationships/slide" Target="slide77.xml"/><Relationship Id="rId3" Type="http://schemas.openxmlformats.org/officeDocument/2006/relationships/slide" Target="slide47.xml"/><Relationship Id="rId21" Type="http://schemas.openxmlformats.org/officeDocument/2006/relationships/slide" Target="slide83.xml"/><Relationship Id="rId7" Type="http://schemas.openxmlformats.org/officeDocument/2006/relationships/slide" Target="slide55.xml"/><Relationship Id="rId12" Type="http://schemas.openxmlformats.org/officeDocument/2006/relationships/slide" Target="slide65.xml"/><Relationship Id="rId17" Type="http://schemas.openxmlformats.org/officeDocument/2006/relationships/slide" Target="slide75.xml"/><Relationship Id="rId2" Type="http://schemas.openxmlformats.org/officeDocument/2006/relationships/slide" Target="slide45.xml"/><Relationship Id="rId16" Type="http://schemas.openxmlformats.org/officeDocument/2006/relationships/slide" Target="slide73.xml"/><Relationship Id="rId20" Type="http://schemas.openxmlformats.org/officeDocument/2006/relationships/slide" Target="slide8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11" Type="http://schemas.openxmlformats.org/officeDocument/2006/relationships/slide" Target="slide63.xml"/><Relationship Id="rId5" Type="http://schemas.openxmlformats.org/officeDocument/2006/relationships/slide" Target="slide51.xml"/><Relationship Id="rId15" Type="http://schemas.openxmlformats.org/officeDocument/2006/relationships/slide" Target="slide71.xml"/><Relationship Id="rId10" Type="http://schemas.openxmlformats.org/officeDocument/2006/relationships/slide" Target="slide61.xml"/><Relationship Id="rId19" Type="http://schemas.openxmlformats.org/officeDocument/2006/relationships/slide" Target="slide79.xml"/><Relationship Id="rId4" Type="http://schemas.openxmlformats.org/officeDocument/2006/relationships/slide" Target="slide49.xml"/><Relationship Id="rId9" Type="http://schemas.openxmlformats.org/officeDocument/2006/relationships/slide" Target="slide59.xml"/><Relationship Id="rId14" Type="http://schemas.openxmlformats.org/officeDocument/2006/relationships/slide" Target="slide6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5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5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" Target="slide6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" Target="slide6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6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7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7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7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7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" Target="slide7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" Target="slide8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" Target="slide8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6864" cy="864096"/>
          </a:xfrm>
        </p:spPr>
        <p:txBody>
          <a:bodyPr>
            <a:noAutofit/>
          </a:bodyPr>
          <a:lstStyle/>
          <a:p>
            <a:pPr algn="ctr"/>
            <a:r>
              <a:rPr lang="ru-RU" sz="27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«Лицей № 21»</a:t>
            </a:r>
            <a:endParaRPr lang="ru-RU" sz="27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492896"/>
            <a:ext cx="7416824" cy="762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Своя игра «И Муза и Фемида»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043608" y="1268760"/>
            <a:ext cx="6858002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Информационно-библиотечный</a:t>
            </a: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центр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427984" y="4941168"/>
            <a:ext cx="4337722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Буданцева Л. А., педагог-библиотекарь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115616" y="6237312"/>
            <a:ext cx="6858002" cy="324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Тамбов,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2018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/>
                <a:ea typeface="Calibri"/>
              </a:rPr>
              <a:t>Оте́ц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/>
                <a:ea typeface="Calibri"/>
              </a:rPr>
              <a:t>Бра́ун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</a:rPr>
              <a:t>, Г. К. Честертона</a:t>
            </a:r>
            <a:b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692696"/>
            <a:ext cx="6243681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</a:endParaRPr>
          </a:p>
          <a:p>
            <a:pPr algn="just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Какая страна является родиной юридического образования? </a:t>
            </a:r>
          </a:p>
          <a:p>
            <a:endParaRPr lang="ru-RU" dirty="0" smtClean="0">
              <a:latin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09120"/>
            <a:ext cx="8183880" cy="1051560"/>
          </a:xfrm>
        </p:spPr>
        <p:txBody>
          <a:bodyPr>
            <a:normAutofit/>
          </a:bodyPr>
          <a:lstStyle/>
          <a:p>
            <a:pPr lvl="0" algn="ctr"/>
            <a:r>
              <a:rPr lang="ru-RU" sz="4000" b="1" i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Древний Рим</a:t>
            </a:r>
            <a:endParaRPr lang="ru-RU" sz="4000" b="1" i="1" dirty="0">
              <a:solidFill>
                <a:schemeClr val="tx1"/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124744"/>
            <a:ext cx="3303874" cy="368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</a:endParaRPr>
          </a:p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Кем из великих философов прошлого введен в научный оборот термин «правовое государство»? </a:t>
            </a:r>
          </a:p>
          <a:p>
            <a:endParaRPr lang="ru-RU" dirty="0" smtClean="0">
              <a:latin typeface="Times New Roman"/>
            </a:endParaRPr>
          </a:p>
          <a:p>
            <a:endParaRPr lang="ru-RU" dirty="0" smtClean="0">
              <a:latin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/>
                <a:ea typeface="Calibri"/>
              </a:rPr>
              <a:t>И. Кант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80312" y="5445224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196752"/>
            <a:ext cx="4143404" cy="386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</a:endParaRPr>
          </a:p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Какое право изучалось на юридических факультетах Европы до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XV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века? </a:t>
            </a:r>
          </a:p>
          <a:p>
            <a:endParaRPr lang="ru-RU" dirty="0" smtClean="0">
              <a:latin typeface="Times New Roman"/>
            </a:endParaRPr>
          </a:p>
          <a:p>
            <a:endParaRPr lang="ru-RU" dirty="0" smtClean="0">
              <a:latin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/>
                <a:ea typeface="Calibri"/>
              </a:rPr>
              <a:t>Римское право</a:t>
            </a:r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620688"/>
            <a:ext cx="525773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3200" b="1" i="1" dirty="0" smtClean="0">
                <a:latin typeface="Times New Roman"/>
                <a:ea typeface="Calibri"/>
              </a:rPr>
              <a:t>Какая из политических партий России начала </a:t>
            </a:r>
            <a:r>
              <a:rPr lang="en-US" sz="3200" b="1" i="1" dirty="0" smtClean="0">
                <a:latin typeface="Times New Roman"/>
                <a:ea typeface="Calibri"/>
              </a:rPr>
              <a:t>XX</a:t>
            </a:r>
            <a:r>
              <a:rPr lang="ru-RU" sz="3200" b="1" i="1" dirty="0" smtClean="0">
                <a:latin typeface="Times New Roman"/>
                <a:ea typeface="Calibri"/>
              </a:rPr>
              <a:t> века выдвинула идею правового государства? </a:t>
            </a:r>
          </a:p>
          <a:p>
            <a:endParaRPr lang="ru-RU" dirty="0" smtClean="0">
              <a:latin typeface="Times New Roman"/>
            </a:endParaRPr>
          </a:p>
          <a:p>
            <a:endParaRPr lang="ru-RU" dirty="0" smtClean="0">
              <a:latin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/>
                <a:ea typeface="Calibri"/>
              </a:rPr>
              <a:t>Кадеты</a:t>
            </a: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96752"/>
            <a:ext cx="5559946" cy="349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71481"/>
            <a:ext cx="7132320" cy="5458100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 какой сказке один долгожитель, не пользующийся успехом у женщин, совершает похищение молодой и красивой девушки с целью вступления в брак, а другой персонаж, не имеющий достаточного жизненного опыта, раскрывает секрет долголетия и возвращает себе законную жену</a:t>
            </a:r>
            <a:r>
              <a:rPr lang="ru-RU" sz="2800" b="1" i="1" dirty="0" smtClean="0">
                <a:latin typeface="Times New Roman"/>
                <a:ea typeface="Calibri"/>
              </a:rPr>
              <a:t>? </a:t>
            </a:r>
          </a:p>
          <a:p>
            <a:endParaRPr lang="ru-RU" sz="2400" dirty="0" smtClean="0">
              <a:latin typeface="Times New Roman"/>
            </a:endParaRPr>
          </a:p>
          <a:p>
            <a:r>
              <a:rPr lang="ru-RU" sz="2400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sz="2400" dirty="0" smtClean="0">
              <a:cs typeface="Times New Roman"/>
            </a:endParaRP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110412"/>
          <a:ext cx="8280920" cy="475809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656184"/>
                <a:gridCol w="1656184"/>
                <a:gridCol w="1656184"/>
                <a:gridCol w="1656184"/>
                <a:gridCol w="1656184"/>
              </a:tblGrid>
              <a:tr h="1238468">
                <a:tc>
                  <a:txBody>
                    <a:bodyPr/>
                    <a:lstStyle/>
                    <a:p>
                      <a:r>
                        <a:rPr kumimoji="0" lang="ru-RU" sz="1600" b="1" kern="1200" dirty="0" smtClean="0">
                          <a:solidFill>
                            <a:srgbClr val="233B1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Словесный портрет</a:t>
                      </a:r>
                      <a:r>
                        <a:rPr kumimoji="0" lang="en-US" sz="1600" b="1" kern="1200" baseline="0" dirty="0" smtClean="0">
                          <a:solidFill>
                            <a:srgbClr val="233B1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kern="1200" dirty="0" smtClean="0">
                          <a:solidFill>
                            <a:srgbClr val="233B1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или "Знаменитые сыщики литературных произведений</a:t>
                      </a:r>
                      <a:r>
                        <a:rPr kumimoji="0" lang="ru-RU" sz="1600" b="0" kern="1200" dirty="0" smtClean="0">
                          <a:solidFill>
                            <a:srgbClr val="233B1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600" b="0" dirty="0">
                        <a:solidFill>
                          <a:srgbClr val="233B1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2" action="ppaction://hlinksldjump"/>
                        </a:rPr>
                        <a:t>10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3" action="ppaction://hlinksldjump"/>
                        </a:rPr>
                        <a:t>20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4" action="ppaction://hlinksldjump"/>
                        </a:rPr>
                        <a:t>30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kern="1200" dirty="0" smtClean="0">
                          <a:latin typeface="Times New Roman" pitchFamily="18" charset="0"/>
                          <a:cs typeface="Times New Roman" pitchFamily="18" charset="0"/>
                          <a:hlinkClick r:id="rId5" action="ppaction://hlinksldjump"/>
                        </a:rPr>
                        <a:t>40</a:t>
                      </a:r>
                      <a:endParaRPr lang="ru-RU" sz="4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hlinkClick r:id="rId6" action="ppaction://hlinksldjump"/>
                      </a:endParaRPr>
                    </a:p>
                  </a:txBody>
                  <a:tcPr/>
                </a:tc>
              </a:tr>
              <a:tr h="812014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Страницы прошлого</a:t>
                      </a:r>
                      <a:endParaRPr kumimoji="0" lang="ru-RU" sz="18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7" action="ppaction://hlinksldjump"/>
                        </a:rPr>
                        <a:t>10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6" action="ppaction://hlinksldjump"/>
                        </a:rPr>
                        <a:t>20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8" action="ppaction://hlinksldjump"/>
                        </a:rPr>
                        <a:t>30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kern="1200" dirty="0" smtClean="0">
                          <a:latin typeface="Times New Roman" pitchFamily="18" charset="0"/>
                          <a:cs typeface="Times New Roman" pitchFamily="18" charset="0"/>
                          <a:hlinkClick r:id="rId9" action="ppaction://hlinksldjump"/>
                        </a:rPr>
                        <a:t>40</a:t>
                      </a:r>
                      <a:endParaRPr lang="ru-RU" sz="4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hlinkClick r:id="rId6" action="ppaction://hlinksldjump"/>
                      </a:endParaRPr>
                    </a:p>
                  </a:txBody>
                  <a:tcPr/>
                </a:tc>
              </a:tr>
              <a:tr h="812014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Отгадай сказку</a:t>
                      </a:r>
                      <a:endParaRPr lang="ru-RU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10" action="ppaction://hlinksldjump"/>
                        </a:rPr>
                        <a:t>10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11" action="ppaction://hlinksldjump"/>
                        </a:rPr>
                        <a:t>20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12" action="ppaction://hlinksldjump"/>
                        </a:rPr>
                        <a:t>30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kern="1200" dirty="0" smtClean="0">
                          <a:latin typeface="Times New Roman" pitchFamily="18" charset="0"/>
                          <a:cs typeface="Times New Roman" pitchFamily="18" charset="0"/>
                          <a:hlinkClick r:id="rId13" action="ppaction://hlinksldjump"/>
                        </a:rPr>
                        <a:t>40</a:t>
                      </a:r>
                      <a:endParaRPr lang="ru-RU" sz="4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hlinkClick r:id="rId6" action="ppaction://hlinksldjump"/>
                      </a:endParaRPr>
                    </a:p>
                  </a:txBody>
                  <a:tcPr/>
                </a:tc>
              </a:tr>
              <a:tr h="812014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Сегодняшний день права</a:t>
                      </a:r>
                      <a:endParaRPr lang="ru-RU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14" action="ppaction://hlinksldjump"/>
                        </a:rPr>
                        <a:t>10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15" action="ppaction://hlinksldjump"/>
                        </a:rPr>
                        <a:t>20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16" action="ppaction://hlinksldjump"/>
                        </a:rPr>
                        <a:t>30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kern="1200" dirty="0" smtClean="0">
                          <a:latin typeface="Times New Roman" pitchFamily="18" charset="0"/>
                          <a:cs typeface="Times New Roman" pitchFamily="18" charset="0"/>
                          <a:hlinkClick r:id="rId17" action="ppaction://hlinksldjump"/>
                        </a:rPr>
                        <a:t>40</a:t>
                      </a:r>
                      <a:endParaRPr lang="ru-RU" sz="4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hlinkClick r:id="rId6" action="ppaction://hlinksldjump"/>
                      </a:endParaRPr>
                    </a:p>
                  </a:txBody>
                  <a:tcPr/>
                </a:tc>
              </a:tr>
              <a:tr h="767569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Кот в мешке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18" action="ppaction://hlinksldjump"/>
                        </a:rPr>
                        <a:t>10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19" action="ppaction://hlinksldjump"/>
                        </a:rPr>
                        <a:t>20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  <a:hlinkClick r:id="rId20" action="ppaction://hlinksldjump"/>
                        </a:rPr>
                        <a:t>30</a:t>
                      </a:r>
                      <a:endParaRPr lang="ru-RU" sz="4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kern="1200" dirty="0" smtClean="0">
                          <a:latin typeface="Times New Roman" pitchFamily="18" charset="0"/>
                          <a:cs typeface="Times New Roman" pitchFamily="18" charset="0"/>
                          <a:hlinkClick r:id="rId21" action="ppaction://hlinksldjump"/>
                        </a:rPr>
                        <a:t>40</a:t>
                      </a:r>
                      <a:endParaRPr lang="ru-RU" sz="4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hlinkClick r:id="rId6" action="ppaction://hlinksldjump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72200" y="60212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2" action="ppaction://hlinksldjump"/>
              </a:rPr>
              <a:t>Переход во 2 тур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332656"/>
            <a:ext cx="8820472" cy="762000"/>
          </a:xfrm>
          <a:prstGeom prst="rect">
            <a:avLst/>
          </a:prstGeom>
        </p:spPr>
        <p:txBody>
          <a:bodyPr vert="horz" lIns="182880" tIns="91440">
            <a:noAutofit/>
          </a:bodyPr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ru-RU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Раунд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620688"/>
            <a:ext cx="3559222" cy="476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42919"/>
            <a:ext cx="7132320" cy="5386662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 smtClean="0">
                <a:latin typeface="Times New Roman"/>
                <a:ea typeface="Calibri"/>
              </a:rPr>
              <a:t>В какой сказке одна дама, воспользовавшись добрым поступком своего мужа, использует его для обогащения и для продвижения по служебной лестнице, но впоследствии, теряет все из-за безмерной тяги к стяжательству? </a:t>
            </a:r>
          </a:p>
          <a:p>
            <a:endParaRPr lang="ru-RU" sz="2400" dirty="0" smtClean="0">
              <a:latin typeface="Times New Roman"/>
            </a:endParaRPr>
          </a:p>
          <a:p>
            <a:endParaRPr lang="ru-RU" sz="2400" dirty="0" smtClean="0">
              <a:latin typeface="Times New Roman"/>
            </a:endParaRPr>
          </a:p>
          <a:p>
            <a:r>
              <a:rPr lang="ru-RU" sz="2400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sz="2400" dirty="0" smtClean="0">
              <a:cs typeface="Times New Roman"/>
            </a:endParaRP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43808" y="548680"/>
            <a:ext cx="3570983" cy="52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71481"/>
            <a:ext cx="7132320" cy="5458100"/>
          </a:xfrm>
        </p:spPr>
        <p:txBody>
          <a:bodyPr/>
          <a:lstStyle/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 какой сказке женщина крайне неопределенных лет замышляет похитить чужого ребенка, используя для этого летательные аппараты, воспетые певцом и композитором Евгением Мартыновым? Одновременно в сказке уделяется внимание вопросам своевременного сбора урожая. </a:t>
            </a:r>
          </a:p>
          <a:p>
            <a:endParaRPr lang="ru-RU" dirty="0" smtClean="0">
              <a:latin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11760" y="476672"/>
            <a:ext cx="3968525" cy="517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785795"/>
            <a:ext cx="7132320" cy="5243786"/>
          </a:xfrm>
        </p:spPr>
        <p:txBody>
          <a:bodyPr/>
          <a:lstStyle/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Героиня какой сказки, облаченная в дорогую, не имеющую государственного клейма, шубу, явилась в гости, да так и не захотела уйти оттуда -  очень уж ей понравилась архитектура строения? К кому только не обращался хозяин о выселении гостьи, пока действия ее не были квалифицированны как незаконный захват жилища. </a:t>
            </a: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571480"/>
            <a:ext cx="5181499" cy="544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00043"/>
            <a:ext cx="7132320" cy="5529538"/>
          </a:xfrm>
        </p:spPr>
        <p:txBody>
          <a:bodyPr/>
          <a:lstStyle/>
          <a:p>
            <a:pPr algn="just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Вы покупаете газету, садитесь в автобус, заказываете костюм, делаете подарок, меняетесь марками – какая отрасль права регулирует эти отношения? </a:t>
            </a:r>
          </a:p>
          <a:p>
            <a:endParaRPr lang="ru-RU" dirty="0" smtClean="0">
              <a:latin typeface="Times New Roman"/>
            </a:endParaRPr>
          </a:p>
          <a:p>
            <a:endParaRPr lang="ru-RU" dirty="0" smtClean="0">
              <a:latin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sz="3600" b="1" i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Гражданское право.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</a:br>
            <a:endParaRPr lang="ru-RU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692696"/>
            <a:ext cx="5463641" cy="411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00043"/>
            <a:ext cx="7132320" cy="5529538"/>
          </a:xfrm>
        </p:spPr>
        <p:txBody>
          <a:bodyPr/>
          <a:lstStyle/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 каком законодательном акте предусмотрен порядок приема и перевода на другое рабочее место, порядок увольнения, продолжительность трудового дня, вопросы оплаты труда, время отдыха? </a:t>
            </a:r>
          </a:p>
          <a:p>
            <a:endParaRPr lang="ru-RU" dirty="0" smtClean="0">
              <a:latin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Национальность: бельгиец. </a:t>
            </a:r>
          </a:p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Внешность: яйцевидный череп, частично покрытый подозрительно темными волосами, гигантские усы, внимательные глаза. </a:t>
            </a:r>
          </a:p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Родители дали ему имя одного из героев греческих мифов, 12 подвигов которого он поклялся повторить. </a:t>
            </a:r>
          </a:p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Английский вариант его фамилии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Поррот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 smtClean="0">
              <a:cs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Calibri"/>
              </a:rPr>
              <a:t>Трудовой кодекс РФ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620688"/>
            <a:ext cx="6394865" cy="408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71481"/>
            <a:ext cx="7132320" cy="5458100"/>
          </a:xfrm>
        </p:spPr>
        <p:txBody>
          <a:bodyPr/>
          <a:lstStyle/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Как называется документ, в котором систематизированы и объединены нормы права, регулирующие определенную область общественных отношений?</a:t>
            </a:r>
          </a:p>
          <a:p>
            <a:endParaRPr lang="ru-RU" dirty="0" smtClean="0">
              <a:latin typeface="Times New Roman"/>
            </a:endParaRPr>
          </a:p>
          <a:p>
            <a:endParaRPr lang="ru-RU" dirty="0" smtClean="0">
              <a:latin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Calibri"/>
              </a:rPr>
              <a:t>Кодекс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124744"/>
            <a:ext cx="536250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42919"/>
            <a:ext cx="7132320" cy="5386662"/>
          </a:xfrm>
        </p:spPr>
        <p:txBody>
          <a:bodyPr/>
          <a:lstStyle/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Какой принцип, действующий в уголовном праве, означает, что человек считается преступником и несет уголовную ответственность только после того, как его вина будет доказана в суде?</a:t>
            </a:r>
          </a:p>
          <a:p>
            <a:endParaRPr lang="ru-RU" dirty="0" smtClean="0">
              <a:latin typeface="Times New Roman"/>
            </a:endParaRPr>
          </a:p>
          <a:p>
            <a:endParaRPr lang="ru-RU" dirty="0" smtClean="0">
              <a:latin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sz="3600" b="1" i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Презумпция невиновности</a:t>
            </a: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3600" dirty="0" smtClean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</a:b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5929331" cy="427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428605"/>
            <a:ext cx="7132320" cy="5600976"/>
          </a:xfrm>
        </p:spPr>
        <p:txBody>
          <a:bodyPr/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Как использовать материал из Интернета так, чтобы никого не обидеть, и не нарушить закон?</a:t>
            </a:r>
          </a:p>
          <a:p>
            <a:endParaRPr lang="ru-RU" b="1" i="1" dirty="0" smtClean="0">
              <a:solidFill>
                <a:schemeClr val="bg1">
                  <a:lumMod val="50000"/>
                </a:schemeClr>
              </a:solidFill>
              <a:latin typeface="Times New Roman"/>
              <a:ea typeface="Calibri"/>
            </a:endParaRPr>
          </a:p>
          <a:p>
            <a:endParaRPr lang="ru-RU" b="1" i="1" dirty="0" smtClean="0">
              <a:solidFill>
                <a:schemeClr val="bg1">
                  <a:lumMod val="50000"/>
                </a:schemeClr>
              </a:solidFill>
              <a:latin typeface="Times New Roman"/>
              <a:ea typeface="Calibri"/>
            </a:endParaRPr>
          </a:p>
          <a:p>
            <a:endParaRPr lang="ru-RU" b="1" i="1" dirty="0" smtClean="0">
              <a:solidFill>
                <a:schemeClr val="bg1">
                  <a:lumMod val="50000"/>
                </a:schemeClr>
              </a:solidFill>
              <a:latin typeface="Times New Roman"/>
              <a:ea typeface="Calibri"/>
            </a:endParaRPr>
          </a:p>
          <a:p>
            <a:endParaRPr lang="ru-RU" b="1" i="1" dirty="0" smtClean="0">
              <a:solidFill>
                <a:schemeClr val="bg1">
                  <a:lumMod val="50000"/>
                </a:schemeClr>
              </a:solidFill>
              <a:latin typeface="Times New Roman"/>
              <a:ea typeface="Calibri"/>
            </a:endParaRPr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solidFill>
                <a:schemeClr val="bg1">
                  <a:lumMod val="50000"/>
                </a:schemeClr>
              </a:solidFill>
              <a:cs typeface="Times New Roman"/>
            </a:endParaRPr>
          </a:p>
          <a:p>
            <a:pPr>
              <a:buNone/>
            </a:pPr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ea typeface="Calibri"/>
              </a:rPr>
              <a:t> 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Указать источник, приложить ссылку на оригинал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052736"/>
            <a:ext cx="4623212" cy="295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71481"/>
            <a:ext cx="7132320" cy="5458100"/>
          </a:xfrm>
        </p:spPr>
        <p:txBody>
          <a:bodyPr/>
          <a:lstStyle/>
          <a:p>
            <a:pPr algn="just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Какие личные данные несовершеннолетних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не стоит размещать в социальных сетях?</a:t>
            </a:r>
          </a:p>
          <a:p>
            <a:endParaRPr lang="ru-RU" dirty="0" smtClean="0">
              <a:latin typeface="Times New Roman"/>
            </a:endParaRPr>
          </a:p>
          <a:p>
            <a:endParaRPr lang="ru-RU" dirty="0" smtClean="0">
              <a:latin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pPr>
              <a:buNone/>
            </a:pPr>
            <a:r>
              <a:rPr lang="ru-RU" dirty="0" smtClean="0">
                <a:latin typeface="Times New Roman"/>
              </a:rPr>
              <a:t> 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365104"/>
            <a:ext cx="8183880" cy="105156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b="1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ea typeface="Calibri"/>
              </a:rPr>
              <a:t/>
            </a:r>
            <a:br>
              <a:rPr lang="ru-RU" sz="2700" b="1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ea typeface="Calibri"/>
              </a:rPr>
            </a:br>
            <a:r>
              <a:rPr lang="ru-RU" sz="2700" b="1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ea typeface="Calibri"/>
              </a:rPr>
              <a:t/>
            </a:r>
            <a:br>
              <a:rPr lang="ru-RU" sz="2700" b="1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ea typeface="Calibri"/>
              </a:rPr>
            </a:br>
            <a:r>
              <a:rPr lang="ru-RU" sz="2700" b="1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ea typeface="Calibri"/>
              </a:rPr>
              <a:t/>
            </a:r>
            <a:br>
              <a:rPr lang="ru-RU" sz="2700" b="1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ea typeface="Calibri"/>
              </a:rPr>
            </a:br>
            <a:r>
              <a:rPr lang="ru-RU" sz="2700" b="1" i="1" dirty="0" smtClean="0">
                <a:solidFill>
                  <a:schemeClr val="tx1"/>
                </a:solidFill>
                <a:latin typeface="Times New Roman"/>
                <a:ea typeface="Calibri"/>
              </a:rPr>
              <a:t>Домашний адрес, место работы родителей, номер школы, класс, номер сотового телефона, любимое место прогулки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452320" y="5661248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836712"/>
            <a:ext cx="538969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71481"/>
            <a:ext cx="7132320" cy="5458100"/>
          </a:xfrm>
        </p:spPr>
        <p:txBody>
          <a:bodyPr/>
          <a:lstStyle/>
          <a:p>
            <a:pPr algn="just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Может ли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преследование и издевательство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 Сети быть наказуемо в реальной жизни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по законам Российской Федерации?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</a:t>
            </a:r>
          </a:p>
          <a:p>
            <a:endParaRPr lang="ru-RU" b="1" i="1" dirty="0" smtClean="0">
              <a:latin typeface="Times New Roman"/>
            </a:endParaRPr>
          </a:p>
          <a:p>
            <a:endParaRPr lang="ru-RU" b="1" i="1" dirty="0" smtClean="0">
              <a:latin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Эркюль Пуаро, А. Кристи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836712"/>
            <a:ext cx="4724408" cy="356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00043"/>
            <a:ext cx="7132320" cy="5529538"/>
          </a:xfrm>
        </p:spPr>
        <p:txBody>
          <a:bodyPr/>
          <a:lstStyle/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 зависимости от тяжести преступления, нарушителю может грозить и административное наказание в виде штрафа и уголовное наказание, если жертва обратится в полицию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420888"/>
            <a:ext cx="4905379" cy="344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00043"/>
            <a:ext cx="7132320" cy="5529538"/>
          </a:xfrm>
        </p:spPr>
        <p:txBody>
          <a:bodyPr/>
          <a:lstStyle/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Как бороться с сетевыми хулиганами, которые оскорбляют и унижают пользователей в чатах, онлайн-играх, соцсетях? </a:t>
            </a:r>
          </a:p>
          <a:p>
            <a:endParaRPr lang="ru-RU" dirty="0" smtClean="0">
              <a:latin typeface="Times New Roman"/>
            </a:endParaRPr>
          </a:p>
          <a:p>
            <a:endParaRPr lang="ru-RU" dirty="0" smtClean="0">
              <a:latin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00043"/>
            <a:ext cx="7132320" cy="5529538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Calibri"/>
              </a:rPr>
              <a:t>Ни в коем случае не отвечать тем же, лучший способ защиты – игнорирование, юмор, при необходимости можно внести нарушителя в «Чёрный список» или пожаловаться модератору.</a:t>
            </a:r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Calibri"/>
            </a:endParaRPr>
          </a:p>
          <a:p>
            <a:endParaRPr lang="ru-RU" sz="2800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996952"/>
            <a:ext cx="3095631" cy="359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76056" y="476672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55576" y="2492896"/>
            <a:ext cx="7416824" cy="762000"/>
          </a:xfrm>
          <a:prstGeom prst="rect">
            <a:avLst/>
          </a:prstGeom>
        </p:spPr>
        <p:txBody>
          <a:bodyPr vert="horz" lIns="182880" tIns="0">
            <a:noAutofit/>
          </a:bodyPr>
          <a:lstStyle/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Своя игра «И Муза и Фемида»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7" y="873416"/>
          <a:ext cx="8496945" cy="565192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46773"/>
                <a:gridCol w="1408748"/>
                <a:gridCol w="1631182"/>
                <a:gridCol w="1310853"/>
                <a:gridCol w="1699389"/>
              </a:tblGrid>
              <a:tr h="1204509">
                <a:tc>
                  <a:txBody>
                    <a:bodyPr/>
                    <a:lstStyle/>
                    <a:p>
                      <a:endParaRPr kumimoji="0" lang="ru-RU" sz="24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2400" b="1" kern="1200" dirty="0" smtClean="0">
                          <a:solidFill>
                            <a:srgbClr val="0086E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 Муза, и Фемида </a:t>
                      </a:r>
                      <a:endParaRPr kumimoji="0" lang="ru-RU" sz="2400" b="1" i="0" kern="1200" dirty="0" smtClean="0">
                        <a:solidFill>
                          <a:srgbClr val="0086E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kern="1200" dirty="0" smtClean="0">
                          <a:hlinkClick r:id="rId2" action="ppaction://hlinksldjump"/>
                        </a:rPr>
                        <a:t>50</a:t>
                      </a:r>
                      <a:endParaRPr kumimoji="0" lang="ru-RU" sz="3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kern="1200" dirty="0" smtClean="0">
                          <a:hlinkClick r:id="rId3" action="ppaction://hlinksldjump"/>
                        </a:rPr>
                        <a:t>60</a:t>
                      </a:r>
                      <a:endParaRPr kumimoji="0" lang="ru-RU" sz="3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kern="1200" dirty="0" smtClean="0">
                          <a:hlinkClick r:id="rId4" action="ppaction://hlinksldjump"/>
                        </a:rPr>
                        <a:t>70</a:t>
                      </a:r>
                      <a:endParaRPr kumimoji="0" lang="ru-RU" sz="3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kern="1200" dirty="0" smtClean="0">
                          <a:hlinkClick r:id="rId5" action="ppaction://hlinksldjump"/>
                        </a:rPr>
                        <a:t>100</a:t>
                      </a:r>
                      <a:endParaRPr kumimoji="0" lang="ru-RU" sz="3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3891">
                <a:tc>
                  <a:txBody>
                    <a:bodyPr/>
                    <a:lstStyle/>
                    <a:p>
                      <a:endParaRPr kumimoji="0" lang="ru-RU" sz="24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2400" b="1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Поэзия права</a:t>
                      </a:r>
                      <a:endParaRPr kumimoji="0" lang="ru-RU" sz="2400" b="1" i="0" kern="12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kern="1200" dirty="0" smtClean="0">
                          <a:hlinkClick r:id="rId6" action="ppaction://hlinksldjump"/>
                        </a:rPr>
                        <a:t>50</a:t>
                      </a:r>
                      <a:endParaRPr kumimoji="0" lang="ru-RU" sz="3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kern="1200" dirty="0" smtClean="0">
                          <a:hlinkClick r:id="rId7" action="ppaction://hlinksldjump"/>
                        </a:rPr>
                        <a:t>60</a:t>
                      </a:r>
                      <a:endParaRPr kumimoji="0" lang="ru-RU" sz="3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kern="1200" dirty="0" smtClean="0">
                          <a:hlinkClick r:id="rId8" action="ppaction://hlinksldjump"/>
                        </a:rPr>
                        <a:t>70</a:t>
                      </a:r>
                      <a:endParaRPr kumimoji="0" lang="ru-RU" sz="3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kern="1200" dirty="0" smtClean="0">
                          <a:hlinkClick r:id="rId9" action="ppaction://hlinksldjump"/>
                        </a:rPr>
                        <a:t>100</a:t>
                      </a:r>
                      <a:endParaRPr kumimoji="0" lang="ru-RU" sz="3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04509">
                <a:tc>
                  <a:txBody>
                    <a:bodyPr/>
                    <a:lstStyle/>
                    <a:p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4C4A3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 все-таки, наука</a:t>
                      </a:r>
                      <a:endParaRPr lang="ru-RU" sz="2400" b="1" i="0" dirty="0">
                        <a:solidFill>
                          <a:srgbClr val="4C4A3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hlinkClick r:id="rId10" action="ppaction://hlinksldjump"/>
                        </a:rPr>
                        <a:t>50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hlinkClick r:id="rId11" action="ppaction://hlinksldjump"/>
                        </a:rPr>
                        <a:t>60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hlinkClick r:id="rId12" action="ppaction://hlinksldjump"/>
                        </a:rPr>
                        <a:t>70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hlinkClick r:id="rId13" action="ppaction://hlinksldjump"/>
                        </a:rPr>
                        <a:t>100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04509">
                <a:tc>
                  <a:txBody>
                    <a:bodyPr/>
                    <a:lstStyle/>
                    <a:p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Статья, однако!</a:t>
                      </a:r>
                      <a:endParaRPr lang="ru-RU" sz="2400" b="1" i="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hlinkClick r:id="rId14" action="ppaction://hlinksldjump"/>
                        </a:rPr>
                        <a:t>50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hlinkClick r:id="rId15" action="ppaction://hlinksldjump"/>
                        </a:rPr>
                        <a:t>60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hlinkClick r:id="rId16" action="ppaction://hlinksldjump"/>
                        </a:rPr>
                        <a:t>70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hlinkClick r:id="rId17" action="ppaction://hlinksldjump"/>
                        </a:rPr>
                        <a:t>100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045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Термины</a:t>
                      </a:r>
                    </a:p>
                    <a:p>
                      <a:endParaRPr lang="ru-RU" sz="24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hlinkClick r:id="rId18" action="ppaction://hlinksldjump"/>
                        </a:rPr>
                        <a:t>50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hlinkClick r:id="rId19" action="ppaction://hlinksldjump"/>
                        </a:rPr>
                        <a:t>60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hlinkClick r:id="rId20" action="ppaction://hlinksldjump"/>
                        </a:rPr>
                        <a:t>70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hlinkClick r:id="rId21" action="ppaction://hlinksldjump"/>
                        </a:rPr>
                        <a:t>100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одзаголовок 2"/>
          <p:cNvSpPr txBox="1">
            <a:spLocks/>
          </p:cNvSpPr>
          <p:nvPr/>
        </p:nvSpPr>
        <p:spPr>
          <a:xfrm>
            <a:off x="0" y="260648"/>
            <a:ext cx="8496944" cy="762000"/>
          </a:xfrm>
          <a:prstGeom prst="rect">
            <a:avLst/>
          </a:prstGeom>
        </p:spPr>
        <p:txBody>
          <a:bodyPr vert="horz" lIns="182880" tIns="91440">
            <a:noAutofit/>
          </a:bodyPr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ru-RU" sz="360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Раунд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714357"/>
            <a:ext cx="7132320" cy="5315224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Назовите богиню правосудия в греческой мифологии и опишите, как ее изображали?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Правильный ответ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3888432" cy="285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00042"/>
            <a:ext cx="292895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786314" y="1142984"/>
            <a:ext cx="2428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ФЕМИДА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1785926"/>
            <a:ext cx="27860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Дочь  Урана и Геи, изображается с повязкой на глазах, в знак беспристрастности, с весами в одной рук и мечом в другой.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42919"/>
            <a:ext cx="7132320" cy="5386662"/>
          </a:xfrm>
        </p:spPr>
        <p:txBody>
          <a:bodyPr/>
          <a:lstStyle/>
          <a:p>
            <a:pPr algn="just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из русских поэтов 19 века был первым Министром юстиции Российской державы? </a:t>
            </a:r>
          </a:p>
          <a:p>
            <a:endParaRPr lang="ru-RU" dirty="0" smtClean="0"/>
          </a:p>
          <a:p>
            <a:r>
              <a:rPr lang="ru-RU" dirty="0" smtClean="0">
                <a:hlinkClick r:id="rId2" action="ppaction://hlinksldjump"/>
              </a:rPr>
              <a:t>Правильный ответ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Гаврила Романович Державин,</a:t>
            </a:r>
            <a:b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1802 году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836712"/>
            <a:ext cx="5594901" cy="371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412776"/>
            <a:ext cx="7132320" cy="153288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Кто был и министром юстиции и поэтом (кроме Г.Р.Державина)? 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071546"/>
            <a:ext cx="7429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  <a:hlinkClick r:id="rId2" action="ppaction://hlinksldjump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  <a:hlinkClick r:id="rId2" action="ppaction://hlinksldjump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  <a:hlinkClick r:id="rId2" action="ppaction://hlinksldjump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  <a:hlinkClick r:id="rId2" action="ppaction://hlinksldjump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Правильный ответ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Внешность: острый, проницательный взгляд, тонкий орлиный нос, придающий лицу выражение живой энергии и решительности, квадратный, чуть выступающий вперед подбородок, говорящий о решительном характере.</a:t>
            </a:r>
          </a:p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Р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уки вечно в чернилах и пятнах от разных химикалий. </a:t>
            </a:r>
          </a:p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Хобби – музицирование.</a:t>
            </a:r>
          </a:p>
          <a:p>
            <a:endParaRPr lang="ru-RU" dirty="0" smtClean="0">
              <a:cs typeface="Times New Roman"/>
            </a:endParaRP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428605"/>
            <a:ext cx="7132320" cy="560097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Дмитриев Иван Иванович,</a:t>
            </a:r>
          </a:p>
          <a:p>
            <a:pPr algn="ctr">
              <a:buNone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русский поэт, баснописец, </a:t>
            </a:r>
          </a:p>
          <a:p>
            <a:pPr algn="ctr">
              <a:buNone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государственный деятель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988840"/>
            <a:ext cx="4608512" cy="392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715272" y="5715016"/>
            <a:ext cx="642942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166560" cy="181863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Кто из поэтов 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века учился на юридическом факультете Петербургского университета?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268760"/>
            <a:ext cx="8183880" cy="3449544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800" dirty="0" smtClean="0">
                <a:hlinkClick r:id="rId2" action="ppaction://hlinksldjump"/>
              </a:rPr>
              <a:t>Правильный ответ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357167"/>
            <a:ext cx="7132320" cy="5672414"/>
          </a:xfrm>
        </p:spPr>
        <p:txBody>
          <a:bodyPr/>
          <a:lstStyle/>
          <a:p>
            <a:pPr algn="ctr"/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Александрович </a:t>
            </a:r>
          </a:p>
          <a:p>
            <a:pPr algn="ctr">
              <a:buNone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 </a:t>
            </a:r>
          </a:p>
          <a:p>
            <a:pPr algn="ctr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132856"/>
            <a:ext cx="36004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42919"/>
            <a:ext cx="7132320" cy="538666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из известных русских художников,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представителей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русской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интеллигенции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является автором исторического правового документа, в котором еще в начале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века он призвал человечество употребить все усилия для сохранения памятников национальной культуры и искусства всех народов?</a:t>
            </a:r>
          </a:p>
          <a:p>
            <a:endParaRPr lang="ru-RU" dirty="0" smtClean="0"/>
          </a:p>
          <a:p>
            <a:r>
              <a:rPr lang="ru-RU" dirty="0" smtClean="0">
                <a:hlinkClick r:id="rId2" action="ppaction://hlinksldjump"/>
              </a:rPr>
              <a:t>Правильный ответ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714357"/>
            <a:ext cx="7132320" cy="5315224"/>
          </a:xfrm>
        </p:spPr>
        <p:txBody>
          <a:bodyPr>
            <a:normAutofit/>
          </a:bodyPr>
          <a:lstStyle/>
          <a:p>
            <a:pPr algn="just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Николай Рерих, документ получил название «Пакт Рериха»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492896"/>
            <a:ext cx="4757722" cy="389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428605"/>
            <a:ext cx="7132320" cy="560097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Кто из выдающихся русских композиторов начинал свое образование в училище правоведения, но праву предпочел музыку?</a:t>
            </a:r>
          </a:p>
          <a:p>
            <a:endParaRPr lang="ru-RU" sz="32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hlinkClick r:id="rId2" action="ppaction://hlinksldjump"/>
              </a:rPr>
              <a:t>Правильный ответ</a:t>
            </a:r>
            <a:endParaRPr lang="ru-RU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827474"/>
          </a:xfrm>
        </p:spPr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 Ильич Чайковский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340768"/>
            <a:ext cx="423194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67360"/>
            <a:ext cx="7598608" cy="274732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Увлекался правом и русский писатель, автор повестей «Детство Тёмы», «Гимназисты», «Студенты». Назовите писателя.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348880"/>
            <a:ext cx="8183880" cy="4187952"/>
          </a:xfrm>
        </p:spPr>
        <p:txBody>
          <a:bodyPr/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Правильный ответ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357167"/>
            <a:ext cx="7132320" cy="5672414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Н.Г.Гарин-Михайловский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44824"/>
            <a:ext cx="3357586" cy="389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785795"/>
            <a:ext cx="7132320" cy="524378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Кто из русских поэтов, он же и художник, в начале 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века закончил юридический факультет Московского университета?</a:t>
            </a:r>
          </a:p>
          <a:p>
            <a:endParaRPr lang="ru-RU" sz="3600" b="1" dirty="0" smtClean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Правильный ответ</a:t>
            </a:r>
            <a:endParaRPr lang="ru-RU" sz="36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Шерлок Холмс, Артура </a:t>
            </a:r>
            <a:r>
              <a:rPr lang="ru-RU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Конан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Дойла.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908720"/>
            <a:ext cx="5109196" cy="362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00043"/>
            <a:ext cx="7132320" cy="5529538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Максимилиан Александрович Волошин (полная фамилия Кириенко-Волошин) (1877–1932), – русский поэт, художник, литературный критик, искусствовед.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420888"/>
            <a:ext cx="525658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714357"/>
            <a:ext cx="7132320" cy="5315224"/>
          </a:xfrm>
        </p:spPr>
        <p:txBody>
          <a:bodyPr/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напрямую связано  с нравственностью. Кто из выдающихся ученых, академик, в каждом своем произведении, адресованном молодежи, рассказывает о величайших духовных ценностях человечества?</a:t>
            </a:r>
          </a:p>
          <a:p>
            <a:endParaRPr lang="ru-RU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dirty="0" smtClean="0">
                <a:hlinkClick r:id="rId2" action="ppaction://hlinksldjump"/>
              </a:rPr>
              <a:t>Правильный ответ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77686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20687"/>
            <a:ext cx="7132320" cy="5408893"/>
          </a:xfrm>
        </p:spPr>
        <p:txBody>
          <a:bodyPr/>
          <a:lstStyle/>
          <a:p>
            <a:pPr algn="just"/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из великих русских шахматистов, чемпион мира, учился праву и недолго, но был сотрудником московского уголовного розыска?</a:t>
            </a:r>
          </a:p>
          <a:p>
            <a:endParaRPr lang="ru-RU" dirty="0" smtClean="0"/>
          </a:p>
          <a:p>
            <a:r>
              <a:rPr lang="ru-RU" sz="3200" dirty="0" smtClean="0">
                <a:hlinkClick r:id="rId2" action="ppaction://hlinksldjump"/>
              </a:rPr>
              <a:t>Правильный ответ</a:t>
            </a:r>
            <a:endParaRPr lang="ru-RU" sz="3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306" y="928670"/>
            <a:ext cx="702381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1071547"/>
            <a:ext cx="7132320" cy="4958034"/>
          </a:xfrm>
        </p:spPr>
        <p:txBody>
          <a:bodyPr/>
          <a:lstStyle/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Имя какого выдающегося юриста связано с судебной реформой 1864 года, становлением суда присяжных в России?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800" dirty="0" smtClean="0">
                <a:hlinkClick r:id="rId2" action="ppaction://hlinksldjump"/>
              </a:rPr>
              <a:t>Правильный ответ</a:t>
            </a: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14356"/>
            <a:ext cx="7153967" cy="478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715272" y="5643578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327540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Желая увековечить память о юристе-реформаторе и просветителе, в 1994 году была учреждена медаль имени А.Ф.Кони, которой ежегодно отмечаются  заслуги тех, кто много делает для правового просвещения России. Кто является автором медали?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Правильный ответ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708920"/>
            <a:ext cx="1571636" cy="291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000108"/>
            <a:ext cx="2686394" cy="333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14480" y="4500570"/>
            <a:ext cx="5572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Копыткин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Иван Иванович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908720"/>
            <a:ext cx="7132320" cy="166302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Может ли быть привлечен к ответственности 14-летний подросток, вымогавший деньги у одноклассников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2214554"/>
            <a:ext cx="7132320" cy="3815026"/>
          </a:xfrm>
        </p:spPr>
        <p:txBody>
          <a:bodyPr/>
          <a:lstStyle/>
          <a:p>
            <a:pPr algn="just"/>
            <a:endParaRPr lang="ru-RU" dirty="0" smtClean="0"/>
          </a:p>
          <a:p>
            <a:pPr algn="just"/>
            <a:r>
              <a:rPr lang="ru-RU" dirty="0" smtClean="0">
                <a:hlinkClick r:id="rId2" action="ppaction://hlinksldjump"/>
              </a:rPr>
              <a:t>Ответ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852936"/>
            <a:ext cx="3894063" cy="283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00043"/>
            <a:ext cx="7132320" cy="5529538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Возраст: пожилая старая дева.  Когда она родилась и сколько ей лет — никто не знает. </a:t>
            </a:r>
          </a:p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Её основные занятия — вязание, уход за растениями в небольшом садике.  </a:t>
            </a:r>
          </a:p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Любящая совать нос не в свои дела и расследовать интересные преступления. </a:t>
            </a:r>
          </a:p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Имеет заурядную внешность и репутацию проницательного человека.</a:t>
            </a:r>
          </a:p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Её знают многие профессиональные детективы и часто прибегают к ее услугам.</a:t>
            </a:r>
          </a:p>
          <a:p>
            <a:r>
              <a:rPr lang="ru-RU" dirty="0" smtClean="0">
                <a:cs typeface="Times New Roman"/>
                <a:hlinkClick r:id="rId2" action="ppaction://hlinksldjump"/>
              </a:rPr>
              <a:t>Правильный ответ</a:t>
            </a:r>
            <a:endParaRPr lang="en-US" dirty="0" smtClean="0"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 (Уголовный Кодекс РФ, ст.20, ст. 163)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556792"/>
            <a:ext cx="39243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785795"/>
            <a:ext cx="7132320" cy="5243786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Можно ли считать как шалость, заведомо ложное сообщение о готовящемся взрыве в школе?</a:t>
            </a:r>
          </a:p>
          <a:p>
            <a:endParaRPr lang="ru-RU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hlinkClick r:id="rId2" action="ppaction://hlinksldjump"/>
              </a:rPr>
              <a:t>Ответ</a:t>
            </a:r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928934"/>
            <a:ext cx="369696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67575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НЕТ, Статья 207 Уголовный Кодекс РФ. Заведомо ложное сообщение об акте терроризма</a:t>
            </a:r>
            <a:endParaRPr lang="ru-RU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276872"/>
            <a:ext cx="4500594" cy="330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556792"/>
            <a:ext cx="8183880" cy="105156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Кто пользуется  преимущественными правами в отношении ребенка?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670048"/>
            <a:ext cx="8183880" cy="4187952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Ответ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276872"/>
            <a:ext cx="519136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71481"/>
            <a:ext cx="7132320" cy="5458100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Семейный Кодекс РФ, ст.62 «Равенство прав родителей»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88840"/>
            <a:ext cx="5895987" cy="382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785795"/>
            <a:ext cx="7132320" cy="5243786"/>
          </a:xfrm>
        </p:spPr>
        <p:txBody>
          <a:bodyPr/>
          <a:lstStyle/>
          <a:p>
            <a:pPr algn="just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какого возраста ребенок вправе самостоятельно обратится в суд за защитой своих прав?</a:t>
            </a:r>
          </a:p>
          <a:p>
            <a:endParaRPr lang="ru-RU" dirty="0" smtClean="0">
              <a:hlinkClick r:id="rId2" action="ppaction://hlinksldjump"/>
            </a:endParaRPr>
          </a:p>
          <a:p>
            <a:endParaRPr lang="ru-RU" dirty="0" smtClean="0">
              <a:hlinkClick r:id="rId2" action="ppaction://hlinksldjump"/>
            </a:endParaRPr>
          </a:p>
          <a:p>
            <a:r>
              <a:rPr lang="ru-RU" dirty="0" smtClean="0">
                <a:hlinkClick r:id="rId2" action="ppaction://hlinksldjump"/>
              </a:rPr>
              <a:t>Ответ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708920"/>
            <a:ext cx="522800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Ст.56 Семейного Кодекса РФ, с 14 лет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6054713" cy="394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00043"/>
            <a:ext cx="7132320" cy="552953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Безвозмездное изъятие ценностей по приговору или решению суда это:</a:t>
            </a:r>
          </a:p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Кара</a:t>
            </a:r>
          </a:p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Амнистия</a:t>
            </a:r>
          </a:p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Экспроприация</a:t>
            </a:r>
          </a:p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Конфискация </a:t>
            </a:r>
          </a:p>
          <a:p>
            <a:endParaRPr lang="ru-RU" sz="3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  <a:hlinkClick r:id="rId2" action="ppaction://hlinksldjump"/>
              </a:rPr>
              <a:t>Правильный ответ</a:t>
            </a:r>
            <a:endParaRPr lang="ru-RU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КОНФИСКАЦИЯ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12776"/>
            <a:ext cx="4500594" cy="314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76672"/>
            <a:ext cx="7132320" cy="57438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ЭЛЕКТОРАТ?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Коллективное хозяйство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Отдельный избиратель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Совокупность избирателей данного округа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Бюллетень для голосования</a:t>
            </a:r>
          </a:p>
          <a:p>
            <a:endParaRPr lang="ru-RU" dirty="0" smtClean="0"/>
          </a:p>
          <a:p>
            <a:r>
              <a:rPr lang="ru-RU" dirty="0" smtClean="0">
                <a:hlinkClick r:id="rId2" action="ppaction://hlinksldjump"/>
              </a:rPr>
              <a:t>Правильный ответ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Мисс Марпл,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Агаты Кристи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215206" y="550070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24744"/>
            <a:ext cx="4910146" cy="347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Совокупность избирателей</a:t>
            </a:r>
            <a:b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052736"/>
            <a:ext cx="499065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1071547"/>
            <a:ext cx="7132320" cy="4958034"/>
          </a:xfrm>
        </p:spPr>
        <p:txBody>
          <a:bodyPr/>
          <a:lstStyle/>
          <a:p>
            <a:pPr algn="just">
              <a:buNone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Объясните значение термина РЭКЕТ?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hlinkClick r:id="rId2" action="ppaction://hlinksldjump"/>
              </a:rPr>
              <a:t>Правильный ответ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РЭКЕТ – это вымогательство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268760"/>
            <a:ext cx="442915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6757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Объясните термин ВИКТИМОЛОГИЯ?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8183880" cy="4187952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3600" dirty="0" smtClean="0">
                <a:solidFill>
                  <a:schemeClr val="bg1"/>
                </a:solidFill>
                <a:hlinkClick r:id="rId2" action="ppaction://hlinksldjump"/>
              </a:rPr>
              <a:t>Правильный ответ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71479"/>
            <a:ext cx="7132320" cy="5458101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ВИКТИМОЛОГИЯ – это раздел криминологии, учение о жертве преступления, наука о потерпевших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36912"/>
            <a:ext cx="4024318" cy="248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715272" y="535782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71481"/>
            <a:ext cx="7132320" cy="4714907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Вероисповедание: католический священник. </a:t>
            </a:r>
          </a:p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Внешний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вид: «крутое детское лицо», «большая круглая голова», «круглые глаза» — весь он какой-то «круглый» и маленького роста — «коротышка». </a:t>
            </a:r>
          </a:p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Рассеянный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и подчас смешной: то и дело что-нибудь роняет,  все время ищет свой зонтик . </a:t>
            </a:r>
          </a:p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Однако обладает острым  умом - несколько мимолетных взглядов, малозначащих реплик — и преступление раскрыто</a:t>
            </a:r>
            <a:r>
              <a:rPr lang="ru-RU" sz="2400" dirty="0" smtClean="0">
                <a:latin typeface="Times New Roman"/>
                <a:ea typeface="Calibri"/>
              </a:rPr>
              <a:t>. </a:t>
            </a:r>
          </a:p>
          <a:p>
            <a:r>
              <a:rPr lang="ru-RU" dirty="0" smtClean="0">
                <a:cs typeface="Times New Roman"/>
                <a:hlinkClick r:id="" action="ppaction://noaction"/>
              </a:rPr>
              <a:t>Правильный ответ</a:t>
            </a:r>
            <a:endParaRPr lang="en-US" dirty="0" smtClean="0">
              <a:cs typeface="Times New Roman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416</TotalTime>
  <Words>1312</Words>
  <Application>Microsoft Office PowerPoint</Application>
  <PresentationFormat>Экран (4:3)</PresentationFormat>
  <Paragraphs>280</Paragraphs>
  <Slides>84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Аспект</vt:lpstr>
      <vt:lpstr>Муниципальное автономное общеобразовательное учреждение «Лицей № 21»</vt:lpstr>
      <vt:lpstr>Слайд 2</vt:lpstr>
      <vt:lpstr>Слайд 3</vt:lpstr>
      <vt:lpstr>Эркюль Пуаро, А. Кристи </vt:lpstr>
      <vt:lpstr>Слайд 5</vt:lpstr>
      <vt:lpstr>Шерлок Холмс, Артура Конан Дойла. </vt:lpstr>
      <vt:lpstr>Слайд 7</vt:lpstr>
      <vt:lpstr>Мисс Марпл,  Агаты Кристи </vt:lpstr>
      <vt:lpstr>Слайд 9</vt:lpstr>
      <vt:lpstr>Оте́ц Бра́ун, Г. К. Честертона </vt:lpstr>
      <vt:lpstr>Слайд 11</vt:lpstr>
      <vt:lpstr>Древний Рим</vt:lpstr>
      <vt:lpstr>Слайд 13</vt:lpstr>
      <vt:lpstr>И. Кант</vt:lpstr>
      <vt:lpstr>Слайд 15</vt:lpstr>
      <vt:lpstr>Римское право </vt:lpstr>
      <vt:lpstr>Слайд 17</vt:lpstr>
      <vt:lpstr>Кадеты 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Гражданское право. </vt:lpstr>
      <vt:lpstr>Слайд 29</vt:lpstr>
      <vt:lpstr>Трудовой кодекс РФ </vt:lpstr>
      <vt:lpstr>Слайд 31</vt:lpstr>
      <vt:lpstr>Кодекс </vt:lpstr>
      <vt:lpstr>Слайд 33</vt:lpstr>
      <vt:lpstr>Презумпция невиновности </vt:lpstr>
      <vt:lpstr>Слайд 35</vt:lpstr>
      <vt:lpstr>Указать источник, приложить ссылку на оригинал </vt:lpstr>
      <vt:lpstr>Слайд 37</vt:lpstr>
      <vt:lpstr>   Домашний адрес, место работы родителей, номер школы, класс, номер сотового телефона, любимое место прогулки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Гаврила Романович Державин,  в 1802 году </vt:lpstr>
      <vt:lpstr>   Кто был и министром юстиции и поэтом (кроме Г.Р.Державина)?  </vt:lpstr>
      <vt:lpstr>Слайд 50</vt:lpstr>
      <vt:lpstr>    Кто из поэтов XX века учился на юридическом факультете Петербургского университета? </vt:lpstr>
      <vt:lpstr>Слайд 52</vt:lpstr>
      <vt:lpstr>Слайд 53</vt:lpstr>
      <vt:lpstr>Слайд 54</vt:lpstr>
      <vt:lpstr>Слайд 55</vt:lpstr>
      <vt:lpstr>Слайд 56</vt:lpstr>
      <vt:lpstr>Увлекался правом и русский писатель, автор повестей «Детство Тёмы», «Гимназисты», «Студенты». Назовите писателя. 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Может ли быть привлечен к ответственности 14-летний подросток, вымогавший деньги у одноклассников?</vt:lpstr>
      <vt:lpstr>Слайд 70</vt:lpstr>
      <vt:lpstr>Слайд 71</vt:lpstr>
      <vt:lpstr>НЕТ, Статья 207 Уголовный Кодекс РФ. Заведомо ложное сообщение об акте терроризма</vt:lpstr>
      <vt:lpstr>Кто пользуется  преимущественными правами в отношении ребенка? </vt:lpstr>
      <vt:lpstr>Слайд 74</vt:lpstr>
      <vt:lpstr>Слайд 75</vt:lpstr>
      <vt:lpstr>Ст.56 Семейного Кодекса РФ, с 14 лет </vt:lpstr>
      <vt:lpstr>Слайд 77</vt:lpstr>
      <vt:lpstr>КОНФИСКАЦИЯ </vt:lpstr>
      <vt:lpstr>Слайд 79</vt:lpstr>
      <vt:lpstr>Совокупность избирателей </vt:lpstr>
      <vt:lpstr>Слайд 81</vt:lpstr>
      <vt:lpstr>РЭКЕТ – это вымогательство </vt:lpstr>
      <vt:lpstr>    Объясните термин ВИКТИМОЛОГИЯ? </vt:lpstr>
      <vt:lpstr>Слайд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 по праву</dc:title>
  <dc:creator>Треугольник</dc:creator>
  <cp:lastModifiedBy>Пользователь</cp:lastModifiedBy>
  <cp:revision>75</cp:revision>
  <dcterms:created xsi:type="dcterms:W3CDTF">2018-04-04T10:17:49Z</dcterms:created>
  <dcterms:modified xsi:type="dcterms:W3CDTF">2018-04-22T13:04:07Z</dcterms:modified>
</cp:coreProperties>
</file>