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56" r:id="rId2"/>
    <p:sldId id="257" r:id="rId3"/>
    <p:sldId id="277" r:id="rId4"/>
    <p:sldId id="271" r:id="rId5"/>
    <p:sldId id="263" r:id="rId6"/>
    <p:sldId id="264" r:id="rId7"/>
    <p:sldId id="258" r:id="rId8"/>
    <p:sldId id="267" r:id="rId9"/>
    <p:sldId id="269" r:id="rId10"/>
    <p:sldId id="270" r:id="rId11"/>
    <p:sldId id="268" r:id="rId12"/>
    <p:sldId id="259" r:id="rId13"/>
    <p:sldId id="260" r:id="rId14"/>
    <p:sldId id="276" r:id="rId15"/>
    <p:sldId id="261" r:id="rId16"/>
    <p:sldId id="272" r:id="rId17"/>
    <p:sldId id="273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0068"/>
    <a:srgbClr val="800000"/>
    <a:srgbClr val="006C92"/>
    <a:srgbClr val="0000F6"/>
    <a:srgbClr val="006600"/>
    <a:srgbClr val="000099"/>
    <a:srgbClr val="0066CC"/>
    <a:srgbClr val="3366CC"/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0"/>
  </p:normalViewPr>
  <p:slideViewPr>
    <p:cSldViewPr>
      <p:cViewPr varScale="1">
        <p:scale>
          <a:sx n="68" d="100"/>
          <a:sy n="68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36C16-D7E1-4FA5-A9C2-E6BD77029F5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E4154-A34F-4DF4-A9DD-6ACAC1C8815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48680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990033"/>
                </a:solidFill>
                <a:latin typeface="Book Antiqua" pitchFamily="18" charset="0"/>
              </a:rPr>
              <a:t>МУНИЦИПАЛЬНОЕ АВТОНОМНОЕ ОБЩЕОБРАЗОВАТЕЛЬНОЕ УЧРЕЖДЕНИЕ   </a:t>
            </a:r>
            <a:r>
              <a:rPr lang="ru-RU" sz="2000" b="1" dirty="0" smtClean="0">
                <a:solidFill>
                  <a:srgbClr val="990033"/>
                </a:solidFill>
                <a:latin typeface="Book Antiqua" pitchFamily="18" charset="0"/>
              </a:rPr>
              <a:t>«ЛИЦЕЙ № 21»</a:t>
            </a:r>
          </a:p>
          <a:p>
            <a:pPr algn="ctr"/>
            <a:r>
              <a:rPr lang="ru-RU" b="1" dirty="0" smtClean="0">
                <a:solidFill>
                  <a:srgbClr val="990033"/>
                </a:solidFill>
                <a:latin typeface="Book Antiqua" pitchFamily="18" charset="0"/>
              </a:rPr>
              <a:t>Информационно-библиотечный центр</a:t>
            </a:r>
            <a:endParaRPr lang="ru-RU" b="1" dirty="0">
              <a:solidFill>
                <a:srgbClr val="990033"/>
              </a:solidFill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916832" y="2276872"/>
            <a:ext cx="51845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dirty="0">
              <a:latin typeface="Book Antiqua" pitchFamily="18" charset="0"/>
            </a:endParaRPr>
          </a:p>
          <a:p>
            <a:pPr algn="ctr"/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Book Antiqua" pitchFamily="18" charset="0"/>
            </a:endParaRPr>
          </a:p>
          <a:p>
            <a:endParaRPr lang="ru-RU" dirty="0" smtClean="0">
              <a:latin typeface="Book Antiqua" pitchFamily="18" charset="0"/>
            </a:endParaRPr>
          </a:p>
          <a:p>
            <a:endParaRPr lang="ru-RU" dirty="0">
              <a:latin typeface="Book Antiqua" pitchFamily="18" charset="0"/>
            </a:endParaRPr>
          </a:p>
          <a:p>
            <a:endParaRPr lang="ru-RU" dirty="0" smtClean="0">
              <a:latin typeface="Book Antiqua" pitchFamily="18" charset="0"/>
            </a:endParaRPr>
          </a:p>
          <a:p>
            <a:r>
              <a:rPr lang="ru-RU" dirty="0">
                <a:latin typeface="Book Antiqua" pitchFamily="18" charset="0"/>
              </a:rPr>
              <a:t>	</a:t>
            </a:r>
            <a:r>
              <a:rPr lang="ru-RU" dirty="0" smtClean="0">
                <a:latin typeface="Book Antiqua" pitchFamily="18" charset="0"/>
              </a:rPr>
              <a:t>				</a:t>
            </a:r>
          </a:p>
          <a:p>
            <a:r>
              <a:rPr lang="ru-RU" dirty="0" smtClean="0">
                <a:latin typeface="Book Antiqua" pitchFamily="18" charset="0"/>
              </a:rPr>
              <a:t>.</a:t>
            </a:r>
            <a:endParaRPr lang="ru-RU" dirty="0">
              <a:latin typeface="Book Antiqua" pitchFamily="18" charset="0"/>
            </a:endParaRPr>
          </a:p>
          <a:p>
            <a:endParaRPr lang="ru-RU" dirty="0" smtClean="0">
              <a:latin typeface="Book Antiqua" pitchFamily="18" charset="0"/>
            </a:endParaRPr>
          </a:p>
          <a:p>
            <a:endParaRPr lang="ru-RU" dirty="0">
              <a:latin typeface="Book Antiqua" pitchFamily="18" charset="0"/>
            </a:endParaRPr>
          </a:p>
          <a:p>
            <a:endParaRPr lang="ru-RU" dirty="0">
              <a:latin typeface="Book Antiqua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27584" y="1916832"/>
            <a:ext cx="7560840" cy="2376264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 ПРАВИЛ К ПРАВУ</a:t>
            </a:r>
          </a:p>
          <a:p>
            <a:pPr algn="ctr"/>
            <a:endParaRPr lang="ru-RU" sz="8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ЭЛЕКТРОННАЯ КНИЖНАЯ ВЫСТАВКА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0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76056" y="4725144"/>
            <a:ext cx="3760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Автор: педагог-библиотекарь                                                                      Буданцева Л.А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19872" y="5949280"/>
            <a:ext cx="1644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Тамбов,  2018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141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8478803" cy="554461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404664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Все вправе знать о праве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3916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11560" y="436022"/>
            <a:ext cx="17501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Book Antiqu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                  </a:t>
            </a:r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3042568" cy="450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1920" y="620688"/>
            <a:ext cx="4968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Однажды Маленький Человек узнал, что на свете существует Декларация Прав Человека, в которой написано, что Человек Имеет Право. И Маленький Человек понял, что имеет право жить по совести и защищать права других людей, маленьких и прочих. И что другие люди тоже  имеют на это право. Андрей Усачев рассказал вам  вдохновенную историю о Декларации Прав Человека, о борьбе Маленького Человека за свои права и о том, что человек в этом мире вовсе не беззащитен,  но имеет право (а также обязанность) быть порядочным и благородным.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5445224"/>
            <a:ext cx="3528392" cy="1296144"/>
          </a:xfrm>
          <a:prstGeom prst="roundRect">
            <a:avLst/>
          </a:prstGeom>
          <a:solidFill>
            <a:srgbClr val="000068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/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Усачев А. Всеобщая декларация прав человека в пересказе для детей и взрослых/ А.Усачёв – М.: Эксмо, 2008.-72с.: ил.- (Другой,  другие, о других)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260648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Все вправе знать о праве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993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914241" cy="429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1340768"/>
            <a:ext cx="4680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надо воспитывать ребенка, почему в Японии детям до семи лет все дозволено и каково жилось маленьким спартанцам? Как устроена тюрьма, чем колокол заслужил порку и что такое инквизиция? В книге Ларисы Винник «Я не виноват!» с друзьями Кириллом и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Даутом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происходят мелкие неприятности, которые затем счастливо разрешаются, и ребята узнают о том, как люди с древности и до наших дней пытались наводить в обществе порядок и наказывали провинившихся перед законом.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5301208"/>
            <a:ext cx="2808312" cy="1296144"/>
          </a:xfrm>
          <a:prstGeom prst="roundRect">
            <a:avLst/>
          </a:prstGeom>
          <a:solidFill>
            <a:srgbClr val="006600"/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/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Винник Л.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Я не виноват! /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Лариса Винник. - М.: Эксмо, 2008.-72с.: ил.- (Другой,  другие, о других)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619672" y="260648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Все вправе знать о праве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5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9935">
            <a:off x="414728" y="1346696"/>
            <a:ext cx="1800200" cy="2776510"/>
          </a:xfrm>
          <a:prstGeom prst="rect">
            <a:avLst/>
          </a:prstGeom>
          <a:ln>
            <a:solidFill>
              <a:srgbClr val="0000F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8695">
            <a:off x="2120049" y="1294873"/>
            <a:ext cx="1948399" cy="2944640"/>
          </a:xfrm>
          <a:prstGeom prst="rect">
            <a:avLst/>
          </a:prstGeom>
          <a:ln>
            <a:solidFill>
              <a:srgbClr val="0000F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16016" y="1052736"/>
            <a:ext cx="442798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Вот и настало то время, когда вы стали практически взрослыми. Каждый день вы узнаете  что-то новое. 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Родители доверяют вам, у вас появилось больше свободы: 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 самостоятельно ходите в школу, магазин, спортзал…  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свобода предполагает наличие определенной ответственности и дополнительных знаний, которые пригодятся  вам в течение всей жизни. 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страницах книг серии «Детям о праве» вы совершите небольшое путешествие в мир взрослых людей.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Подумайте над возможными последствиями тех или иных поступков;</a:t>
            </a: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поймете, как себя вести в различных жизненных ситуациях; узнаете, когда можно и нужно обращаться к помощи государства и закона.  Ведь ПРАВО существует для того, чтобы все мы жили в согласии, и всегда отстаивает наши справедливые интересы!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 rot="20901794">
            <a:off x="115312" y="4796533"/>
            <a:ext cx="4330642" cy="518716"/>
          </a:xfrm>
          <a:prstGeom prst="roundRect">
            <a:avLst/>
          </a:prstGeom>
          <a:solidFill>
            <a:srgbClr val="006C9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Астахов П.А. Я и улица – М.: Эксмо, 210. – 96 с. : ил.</a:t>
            </a:r>
          </a:p>
          <a:p>
            <a:endParaRPr lang="ru-RU" sz="14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 rot="20870995">
            <a:off x="1278" y="5508261"/>
            <a:ext cx="4759707" cy="518716"/>
          </a:xfrm>
          <a:prstGeom prst="roundRect">
            <a:avLst/>
          </a:prstGeom>
          <a:solidFill>
            <a:srgbClr val="006C9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Астахов П.А. Я и магазин – М.: Эксмо, 2010. – 80 с. : ил.</a:t>
            </a:r>
          </a:p>
          <a:p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260648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  <a:cs typeface="Times New Roman" pitchFamily="18" charset="0"/>
              </a:rPr>
              <a:t>В защиту мира детства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5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иб 8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20000" contrast="20000"/>
          </a:blip>
          <a:srcRect l="4962" r="4720" b="7175"/>
          <a:stretch>
            <a:fillRect/>
          </a:stretch>
        </p:blipFill>
        <p:spPr>
          <a:xfrm>
            <a:off x="251520" y="1124744"/>
            <a:ext cx="5974546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80728"/>
            <a:ext cx="1944216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588224" y="4437112"/>
            <a:ext cx="2160240" cy="1224136"/>
          </a:xfrm>
          <a:prstGeom prst="roundRect">
            <a:avLst/>
          </a:prstGeom>
          <a:solidFill>
            <a:srgbClr val="3333FF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Астахов П.А. Я и школа – М.: Эксмо, 2010.- 96 с. : ил. –(Детям о праве). </a:t>
            </a:r>
          </a:p>
          <a:p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1835696" y="260648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  <a:cs typeface="Times New Roman" pitchFamily="18" charset="0"/>
              </a:rPr>
              <a:t>В защиту мира детства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2226311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 descr="биб 5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rcRect l="5113" t="5593" r="9838" b="4510"/>
          <a:stretch>
            <a:fillRect/>
          </a:stretch>
        </p:blipFill>
        <p:spPr>
          <a:xfrm>
            <a:off x="2915816" y="1340768"/>
            <a:ext cx="5976664" cy="5112568"/>
          </a:xfrm>
          <a:prstGeom prst="rect">
            <a:avLst/>
          </a:prstGeom>
          <a:ln>
            <a:solidFill>
              <a:srgbClr val="0000F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443711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  </a:t>
            </a:r>
            <a:endParaRPr lang="ru-RU" sz="14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7544" y="5229200"/>
            <a:ext cx="2160240" cy="1224136"/>
          </a:xfrm>
          <a:prstGeom prst="roundRect">
            <a:avLst/>
          </a:prstGeom>
          <a:solidFill>
            <a:srgbClr val="006C9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Астахов П.А. </a:t>
            </a:r>
          </a:p>
          <a:p>
            <a:pPr algn="ctr"/>
            <a:r>
              <a:rPr lang="ru-RU" sz="1400" dirty="0" smtClean="0"/>
              <a:t>Я и государство-</a:t>
            </a:r>
          </a:p>
          <a:p>
            <a:pPr algn="ctr"/>
            <a:r>
              <a:rPr lang="ru-RU" sz="1400" dirty="0" smtClean="0"/>
              <a:t>М.: Эксмо, 2009. – 80 с. : ил. –  (Детям о праве)</a:t>
            </a:r>
          </a:p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35696" y="260648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  <a:cs typeface="Times New Roman" pitchFamily="18" charset="0"/>
              </a:rPr>
              <a:t>В защиту мира детства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5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Безымянный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4514" t="14196" b="18745"/>
          <a:stretch>
            <a:fillRect/>
          </a:stretch>
        </p:blipFill>
        <p:spPr>
          <a:xfrm>
            <a:off x="611560" y="980728"/>
            <a:ext cx="168944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Безымянный6.png"/>
          <p:cNvPicPr>
            <a:picLocks noChangeAspect="1"/>
          </p:cNvPicPr>
          <p:nvPr/>
        </p:nvPicPr>
        <p:blipFill>
          <a:blip r:embed="rId3" cstate="print"/>
          <a:srcRect l="35559" t="16401" b="14300"/>
          <a:stretch>
            <a:fillRect/>
          </a:stretch>
        </p:blipFill>
        <p:spPr>
          <a:xfrm>
            <a:off x="2627784" y="980728"/>
            <a:ext cx="1996071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Безымянный9.png"/>
          <p:cNvPicPr>
            <a:picLocks noChangeAspect="1"/>
          </p:cNvPicPr>
          <p:nvPr/>
        </p:nvPicPr>
        <p:blipFill>
          <a:blip r:embed="rId4" cstate="print"/>
          <a:srcRect l="42779" t="18501" b="14300"/>
          <a:stretch>
            <a:fillRect/>
          </a:stretch>
        </p:blipFill>
        <p:spPr>
          <a:xfrm>
            <a:off x="4788024" y="980728"/>
            <a:ext cx="1766064" cy="285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Безымянный10.png"/>
          <p:cNvPicPr>
            <a:picLocks noChangeAspect="1"/>
          </p:cNvPicPr>
          <p:nvPr/>
        </p:nvPicPr>
        <p:blipFill>
          <a:blip r:embed="rId5" cstate="print"/>
          <a:srcRect l="42779" t="16401" b="15350"/>
          <a:stretch>
            <a:fillRect/>
          </a:stretch>
        </p:blipFill>
        <p:spPr>
          <a:xfrm>
            <a:off x="6732240" y="980728"/>
            <a:ext cx="1799677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627784" y="4365104"/>
            <a:ext cx="1944216" cy="21602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Семейный кодекс Российской Федерации. – М.: Юрайт-М, 2001. – 77 с.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716016" y="4005064"/>
            <a:ext cx="2016224" cy="2160240"/>
          </a:xfrm>
          <a:prstGeom prst="roundRect">
            <a:avLst/>
          </a:prstGeom>
          <a:solidFill>
            <a:srgbClr val="CC383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Жилищный кодекс Российской Федерации. По состоянию на 10 октября 2009 года. – М.: Эксмо, 2009. – 192с. – (Гарант: достоверно и актуально).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5536" y="4005064"/>
            <a:ext cx="2016224" cy="2160240"/>
          </a:xfrm>
          <a:prstGeom prst="roundRect">
            <a:avLst/>
          </a:prstGeom>
          <a:solidFill>
            <a:srgbClr val="CC383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Трудовой кодекс Российской Федерации. По состоянию на 10 октября 2009 года. – М.: Эксмо, 2009. – 416 с. – (Гарант: достоверно и актуально).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804248" y="4365104"/>
            <a:ext cx="1944216" cy="216024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/>
              <a:t>Кодекс Российской Федерации об административных правонарушениях. – М.: Эксмо, 2009. – 288 с. – (Законы и кодексы).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7664" y="260648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Законодательство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7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054" t="15916" b="17025"/>
          <a:stretch>
            <a:fillRect/>
          </a:stretch>
        </p:blipFill>
        <p:spPr>
          <a:xfrm>
            <a:off x="251520" y="836712"/>
            <a:ext cx="2448272" cy="3476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99592" y="3717033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/>
          </a:p>
          <a:p>
            <a:endParaRPr lang="ru-RU" dirty="0"/>
          </a:p>
        </p:txBody>
      </p:sp>
      <p:pic>
        <p:nvPicPr>
          <p:cNvPr id="6" name="Рисунок 5" descr="Безымянный5.png"/>
          <p:cNvPicPr>
            <a:picLocks noChangeAspect="1"/>
          </p:cNvPicPr>
          <p:nvPr/>
        </p:nvPicPr>
        <p:blipFill>
          <a:blip r:embed="rId3" cstate="print"/>
          <a:srcRect l="34064" t="11489" b="19091"/>
          <a:stretch>
            <a:fillRect/>
          </a:stretch>
        </p:blipFill>
        <p:spPr>
          <a:xfrm>
            <a:off x="6588224" y="908720"/>
            <a:ext cx="2386861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131840" y="1484784"/>
            <a:ext cx="32403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«Законодательство, скорее, указывает нам,</a:t>
            </a: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чего не следует делать… Главное значение его – защита жизни, свободы, собственности. 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Законы имеют целью дать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человеку возможность пользоваться плодами,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своего труда, требуя от него лишь сравнительно небольших жертв»   С.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Смайлс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4509120"/>
            <a:ext cx="2232248" cy="2016224"/>
          </a:xfrm>
          <a:prstGeom prst="roundRect">
            <a:avLst/>
          </a:prstGeom>
          <a:solidFill>
            <a:srgbClr val="BC0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Постатейный комментарий к Уголовному кодексу Российской Федерации/ Н.А. Громов и др. – М.: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Гросс-Медиа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РОСБУХ, 2008. – 608 с.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4437112"/>
            <a:ext cx="2232248" cy="2016224"/>
          </a:xfrm>
          <a:prstGeom prst="roundRect">
            <a:avLst/>
          </a:prstGeom>
          <a:solidFill>
            <a:srgbClr val="CC6600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Гражданский кодекс Российской Федерации. Комментарий к последним изменениям /Под ред. Г.Ю. Касьяновой. – М.: АБАК, 2009. – 592 с.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1680" y="188640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Раздел 4. Законодательство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ымянный2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contrast="60000"/>
          </a:blip>
          <a:srcRect l="16135" t="10757" r="10552" b="17025"/>
          <a:stretch>
            <a:fillRect/>
          </a:stretch>
        </p:blipFill>
        <p:spPr>
          <a:xfrm>
            <a:off x="2565376" y="1052736"/>
            <a:ext cx="1934615" cy="2808312"/>
          </a:xfrm>
          <a:prstGeom prst="rect">
            <a:avLst/>
          </a:prstGeom>
          <a:ln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Безымянный3.png"/>
          <p:cNvPicPr>
            <a:picLocks noChangeAspect="1"/>
          </p:cNvPicPr>
          <p:nvPr/>
        </p:nvPicPr>
        <p:blipFill>
          <a:blip r:embed="rId3" cstate="print">
            <a:lum bright="-20000" contrast="10000"/>
          </a:blip>
          <a:srcRect l="11008" t="8001" r="9564" b="11151"/>
          <a:stretch>
            <a:fillRect/>
          </a:stretch>
        </p:blipFill>
        <p:spPr>
          <a:xfrm>
            <a:off x="4708990" y="1124744"/>
            <a:ext cx="1735217" cy="2736304"/>
          </a:xfrm>
          <a:prstGeom prst="rect">
            <a:avLst/>
          </a:prstGeom>
          <a:ln>
            <a:solidFill>
              <a:srgbClr val="006C9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езымянный4.png"/>
          <p:cNvPicPr>
            <a:picLocks noChangeAspect="1"/>
          </p:cNvPicPr>
          <p:nvPr/>
        </p:nvPicPr>
        <p:blipFill>
          <a:blip r:embed="rId4" cstate="print">
            <a:lum contrast="70000"/>
          </a:blip>
          <a:srcRect l="8120" t="8001" r="11008" b="9051"/>
          <a:stretch>
            <a:fillRect/>
          </a:stretch>
        </p:blipFill>
        <p:spPr>
          <a:xfrm>
            <a:off x="6732240" y="1124744"/>
            <a:ext cx="1944216" cy="274273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83568" y="404664"/>
            <a:ext cx="77048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Учебники, словари, справочники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  <p:pic>
        <p:nvPicPr>
          <p:cNvPr id="11" name="Содержимое 3" descr="Безымянный.png"/>
          <p:cNvPicPr>
            <a:picLocks noChangeAspect="1"/>
          </p:cNvPicPr>
          <p:nvPr/>
        </p:nvPicPr>
        <p:blipFill>
          <a:blip r:embed="rId5" cstate="print"/>
          <a:srcRect l="35054" t="15916" b="15306"/>
          <a:stretch>
            <a:fillRect/>
          </a:stretch>
        </p:blipFill>
        <p:spPr>
          <a:xfrm>
            <a:off x="395536" y="1124744"/>
            <a:ext cx="1872208" cy="2725645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учебник.png"/>
          <p:cNvPicPr>
            <a:picLocks noChangeAspect="1"/>
          </p:cNvPicPr>
          <p:nvPr/>
        </p:nvPicPr>
        <p:blipFill>
          <a:blip r:embed="rId6" cstate="print">
            <a:lum bright="-30000" contrast="20000"/>
          </a:blip>
          <a:srcRect l="18229" t="8001" r="18229" b="21650"/>
          <a:stretch>
            <a:fillRect/>
          </a:stretch>
        </p:blipFill>
        <p:spPr>
          <a:xfrm>
            <a:off x="2627784" y="4005064"/>
            <a:ext cx="1836634" cy="2304256"/>
          </a:xfrm>
          <a:prstGeom prst="rect">
            <a:avLst/>
          </a:prstGeom>
          <a:ln>
            <a:solidFill>
              <a:srgbClr val="0000F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6732240" y="4077072"/>
            <a:ext cx="1944216" cy="2160240"/>
          </a:xfrm>
          <a:prstGeom prst="roundRect">
            <a:avLst/>
          </a:prstGeom>
          <a:solidFill>
            <a:srgbClr val="6C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Большой юридический словарь. 3-е изд., доп. и </a:t>
            </a:r>
            <a:r>
              <a:rPr lang="ru-RU" sz="1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перераб</a:t>
            </a:r>
            <a:r>
              <a:rPr lang="ru-RU" sz="1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. /Под ред. Проф. А.Я. Сухарева. -  М.: ИНФРА-М, 2009. – 858 с. –( Б-ка словарей «ИНФРА-М»).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6016" y="4077072"/>
            <a:ext cx="1944216" cy="2160240"/>
          </a:xfrm>
          <a:prstGeom prst="roundRect">
            <a:avLst/>
          </a:prstGeom>
          <a:solidFill>
            <a:srgbClr val="666699"/>
          </a:solidFill>
          <a:ln w="28575">
            <a:solidFill>
              <a:schemeClr val="accent3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Мельникова Э.Б. Толковый юридический словарь школьника: Пособие для 7-11 кл./Российский фонд правовых реформ.– М.: Вита-Пресс, 2000. – 184 с.</a:t>
            </a:r>
            <a:r>
              <a:rPr lang="ru-RU" sz="1400" b="1" dirty="0" smtClean="0"/>
              <a:t> 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4077072"/>
            <a:ext cx="1944216" cy="2160240"/>
          </a:xfrm>
          <a:prstGeom prst="roundRect">
            <a:avLst/>
          </a:prstGeom>
          <a:solidFill>
            <a:srgbClr val="6C0000"/>
          </a:solidFill>
          <a:ln>
            <a:solidFill>
              <a:schemeClr val="accent2">
                <a:lumMod val="50000"/>
              </a:schemeClr>
            </a:solidFill>
          </a:ln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Чащин, А.Н. Юридический самоучитель для населения/А.Н.Чащин. – М.: Дело и Сервис (</a:t>
            </a:r>
            <a:r>
              <a:rPr lang="ru-RU" sz="1400" dirty="0" err="1" smtClean="0"/>
              <a:t>ДиС</a:t>
            </a:r>
            <a:r>
              <a:rPr lang="ru-RU" sz="1400" dirty="0" smtClean="0"/>
              <a:t>), 2008. -272 с.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udancevanv\Dropbox\Dropbox\Мама\сканер\pravo-na-zashhit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736526" cy="2952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1268760"/>
            <a:ext cx="7451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«Закон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есть сила природы, он - ум и сознание мудрого человека,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мерило права и бесправия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.» 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				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Марк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Туллий Цицерон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3608" y="116632"/>
            <a:ext cx="72008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990033"/>
                </a:solidFill>
                <a:latin typeface="Book Antiqua" pitchFamily="18" charset="0"/>
              </a:rPr>
              <a:t>Электронная </a:t>
            </a:r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книжная выставка: </a:t>
            </a:r>
          </a:p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От правил к праву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504" y="3356992"/>
            <a:ext cx="4032448" cy="223224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раздел – Законы по которым мы живем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раздел - Все вправе знать о праве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раздел – В защиту мира детства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раздел -  Законодательство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раздел - Учебники, словари, справочники</a:t>
            </a:r>
          </a:p>
        </p:txBody>
      </p:sp>
    </p:spTree>
    <p:extLst>
      <p:ext uri="{BB962C8B-B14F-4D97-AF65-F5344CB8AC3E}">
        <p14:creationId xmlns="" xmlns:p14="http://schemas.microsoft.com/office/powerpoint/2010/main" val="324285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иб 18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-10000" contrast="20000"/>
          </a:blip>
          <a:srcRect l="20865" t="5599" b="10147"/>
          <a:stretch>
            <a:fillRect/>
          </a:stretch>
        </p:blipFill>
        <p:spPr>
          <a:xfrm>
            <a:off x="611560" y="332656"/>
            <a:ext cx="2409526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5301208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Главная задача учебного пособия помочь старшеклассникам получить представление о своих правах и обязянностях как граждан Российской Федерации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28" y="3933056"/>
            <a:ext cx="3240360" cy="1224136"/>
          </a:xfrm>
          <a:prstGeom prst="roundRect">
            <a:avLst/>
          </a:prstGeom>
          <a:solidFill>
            <a:srgbClr val="445CD4"/>
          </a:solidFill>
          <a:ln/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Малышева А.Ж. Конституция России: Учебное пособие  для 9 класса основной школы - М.: </a:t>
            </a:r>
            <a:r>
              <a:rPr lang="ru-RU" sz="1400" dirty="0" smtClean="0">
                <a:solidFill>
                  <a:schemeClr val="bg1"/>
                </a:solidFill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ЛексЭст</a:t>
            </a:r>
            <a:r>
              <a:rPr lang="ru-RU" sz="1400" dirty="0" smtClean="0">
                <a:solidFill>
                  <a:schemeClr val="bg1"/>
                </a:solidFill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2004. </a:t>
            </a:r>
            <a:r>
              <a:rPr lang="ru-RU" sz="1400" dirty="0" smtClean="0">
                <a:solidFill>
                  <a:schemeClr val="bg1"/>
                </a:solidFill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208с.: ил.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79912" y="260648"/>
            <a:ext cx="5184576" cy="65973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33CC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Мы,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Многонациональный народ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Российской Федерации, соединенные  общей судьбой  на своей   земле,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утверждая права и свободы человека,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гражданский мир и согласие,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сохраняя исторически сложившееся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государственное единство, исходя из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общепризнанных принципов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равноправия и самоопределения народов,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чтя память предков, передавших нам любовь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уважение к Отечеству,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веру в добро и справедливость,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возрождая суверенную государственность России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утверждая незыблемость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ее демократической основы,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стремясь обеспечить благополучие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процветание России,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исходя из ответственности за свою Родину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перед нынешним и будущим поколениями,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сознавая себя частью мирового сообщества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принимаем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Конституцию Российской Федерации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7275" y="436022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4" name="Рисунок 3" descr="Безымянный2.png"/>
          <p:cNvPicPr>
            <a:picLocks noChangeAspect="1"/>
          </p:cNvPicPr>
          <p:nvPr/>
        </p:nvPicPr>
        <p:blipFill>
          <a:blip r:embed="rId2" cstate="print"/>
          <a:srcRect l="34033" t="16496" b="14219"/>
          <a:stretch>
            <a:fillRect/>
          </a:stretch>
        </p:blipFill>
        <p:spPr>
          <a:xfrm>
            <a:off x="3131840" y="2996952"/>
            <a:ext cx="252028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Безымянный3.png"/>
          <p:cNvPicPr>
            <a:picLocks noChangeAspect="1"/>
          </p:cNvPicPr>
          <p:nvPr/>
        </p:nvPicPr>
        <p:blipFill>
          <a:blip r:embed="rId3" cstate="print"/>
          <a:srcRect l="38447" t="13251" b="16400"/>
          <a:stretch>
            <a:fillRect/>
          </a:stretch>
        </p:blipFill>
        <p:spPr>
          <a:xfrm>
            <a:off x="539552" y="908720"/>
            <a:ext cx="252028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Безымянный4.png"/>
          <p:cNvPicPr>
            <a:picLocks noChangeAspect="1"/>
          </p:cNvPicPr>
          <p:nvPr/>
        </p:nvPicPr>
        <p:blipFill>
          <a:blip r:embed="rId4" cstate="print">
            <a:lum bright="-20000"/>
          </a:blip>
          <a:srcRect l="37003" t="10101" b="21650"/>
          <a:stretch>
            <a:fillRect/>
          </a:stretch>
        </p:blipFill>
        <p:spPr>
          <a:xfrm>
            <a:off x="5868144" y="980727"/>
            <a:ext cx="2319640" cy="3456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395536" y="4581128"/>
            <a:ext cx="2592288" cy="1584176"/>
          </a:xfrm>
          <a:prstGeom prst="roundRect">
            <a:avLst/>
          </a:prstGeom>
          <a:solidFill>
            <a:srgbClr val="7030A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Духно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Н.А. Экологическое право России:    учебник /</a:t>
            </a:r>
            <a:r>
              <a:rPr lang="ru-RU" sz="1400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Н.А.Духно</a:t>
            </a:r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Г.В.Чубуков. – М.: Экзамен, 2006. – 44.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31840" y="908720"/>
            <a:ext cx="2592288" cy="1944216"/>
          </a:xfrm>
          <a:prstGeom prst="roundRect">
            <a:avLst/>
          </a:prstGeom>
          <a:solidFill>
            <a:srgbClr val="009AD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Избирательное право Российской Федерации: учеб. пособие/Н.И. Воробьев, А.С.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Пучнин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О.В.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Белянская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А.Н.Воробьев – Тамбов: Издательский дом ТГУ им. Г.Р. Державина, 2008.- 339 с.</a:t>
            </a:r>
          </a:p>
          <a:p>
            <a:endParaRPr lang="ru-RU" sz="14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68144" y="4581128"/>
            <a:ext cx="2592288" cy="1584176"/>
          </a:xfrm>
          <a:prstGeom prst="roundRect">
            <a:avLst/>
          </a:prstGeom>
          <a:solidFill>
            <a:srgbClr val="7030A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Полозков А.С.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Самоучитель по корпоративному праву – 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М.: Бератор - паблишинг, 2007.-352с</a:t>
            </a:r>
          </a:p>
          <a:p>
            <a:pPr algn="ctr"/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1043608" y="188640"/>
            <a:ext cx="72008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Законы, по которым мы живем</a:t>
            </a:r>
          </a:p>
        </p:txBody>
      </p:sp>
    </p:spTree>
    <p:extLst>
      <p:ext uri="{BB962C8B-B14F-4D97-AF65-F5344CB8AC3E}">
        <p14:creationId xmlns="" xmlns:p14="http://schemas.microsoft.com/office/powerpoint/2010/main" val="76483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7275" y="436022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1771658" cy="2838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180075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11760" y="980728"/>
            <a:ext cx="6192688" cy="223224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Козлова М.Н.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Гражданское право России: Краткий курс. – М.: Изд-во Эксмо, 2007. – 336 с. – (Полный курс за три дня).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В данном учебном пособии приводится сжатое изложение учебного курса «Гражданское право». Данное пособие станет незаменимы помощником для студентов юридических, экономических и иных вузов и факультетов.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31840" y="3501008"/>
            <a:ext cx="5544616" cy="259228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Пашенцев Д.А.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История государства и права России: Учебное пособие. – М.: Изд-во Эксмо, 2007. – 320 с.- (Полный курс за три дня).</a:t>
            </a: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учебном пособии рассматриваются основные этапы формирования отечественного государства и права, анализируется содержание наиболее важных юридических памятников прошлого, показано влияние правовых идей на развитие государства. Доступное изложение материала</a:t>
            </a:r>
            <a:r>
              <a:rPr lang="ru-RU" sz="10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187624" y="116632"/>
            <a:ext cx="72008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Законы, по которым мы живем</a:t>
            </a:r>
          </a:p>
        </p:txBody>
      </p:sp>
    </p:spTree>
    <p:extLst>
      <p:ext uri="{BB962C8B-B14F-4D97-AF65-F5344CB8AC3E}">
        <p14:creationId xmlns="" xmlns:p14="http://schemas.microsoft.com/office/powerpoint/2010/main" val="39156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udancevanv\Dropbox\Dropbox\Мама\сканер\15157479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512682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83568" y="3429000"/>
            <a:ext cx="7560840" cy="100811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Право -  это то, что разрешено человеку обществом и государством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3568" y="4653136"/>
            <a:ext cx="7560840" cy="1008112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Обязанность -это  необходимость лица соблюдать или исполнять правовые нормы, т.е. должное поведение человека</a:t>
            </a:r>
          </a:p>
          <a:p>
            <a:pPr algn="ctr"/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648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7275" y="436022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ru-RU" sz="2400" b="1" dirty="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693789" cy="3888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63888" y="1124744"/>
            <a:ext cx="511256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Знаешь ли ты, кто и как управляет нашей страной? Как изменялось государственное устройство России на протяжении всей ее истории? Об этом и пойдет разговор в этой книге.</a:t>
            </a: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Ты узнаешь о том, что такое Боярская дума, познакомишься с органами исполнительной власти, узнаешь, как  изменялась законодательная власть в нашей стране на протяжении веков и чем она занимается сегодня.</a:t>
            </a:r>
          </a:p>
          <a:p>
            <a:pPr algn="just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Данную книгу ты можешь использовать как  для подготовки к урокам, так и для расширения своего кругозора и повышения общеобразовательного уровня.</a:t>
            </a:r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5085184"/>
            <a:ext cx="3240360" cy="1296144"/>
          </a:xfrm>
          <a:prstGeom prst="round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400" dirty="0" smtClean="0"/>
          </a:p>
          <a:p>
            <a:r>
              <a:rPr lang="ru-RU" sz="1400" dirty="0" smtClean="0">
                <a:solidFill>
                  <a:schemeClr val="accent3">
                    <a:lumMod val="50000"/>
                  </a:schemeClr>
                </a:solidFill>
              </a:rPr>
              <a:t>Синова И.В. Государственное устройство России: Справочник школьника. – СПб.: Издательский Дом «Литера», 2008. – 96 с.: ил. – (Серия «Моя Родина – Россия).</a:t>
            </a:r>
          </a:p>
          <a:p>
            <a:endParaRPr lang="ru-RU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547664" y="404664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Все вправе знать о праве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655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08720"/>
            <a:ext cx="302433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980728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сборник, посвященный 20-летию принятия Генеральной Ассамблеей ООН Конвенции о правах ребенка, вошли Положения самой Конвенции, история ее создания и отчет о ее выполнении старейшей благотворительной организацией страны – Российским детским фондом.</a:t>
            </a: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 ноября 1989 года  Генеральная Ассамблея ООН приняла Конвенцию о правах ребенка, ставшую подлинной Конституцией детства всего мира</a:t>
            </a:r>
          </a:p>
          <a:p>
            <a:endParaRPr lang="ru-RU" dirty="0"/>
          </a:p>
        </p:txBody>
      </p:sp>
      <p:pic>
        <p:nvPicPr>
          <p:cNvPr id="7" name="Picture 3" descr="C:\Documents and Settings\Администратор\Рабочий стол\ИНТЕРНЕТ\cityformat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 b="9843"/>
          <a:stretch>
            <a:fillRect/>
          </a:stretch>
        </p:blipFill>
        <p:spPr bwMode="auto">
          <a:xfrm>
            <a:off x="1619672" y="3737606"/>
            <a:ext cx="2482132" cy="3120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24128" y="5301208"/>
            <a:ext cx="3240360" cy="1296144"/>
          </a:xfrm>
          <a:prstGeom prst="roundRect">
            <a:avLst/>
          </a:prstGeom>
          <a:gradFill flip="none" rotWithShape="1">
            <a:gsLst>
              <a:gs pos="0">
                <a:srgbClr val="FF3300">
                  <a:shade val="30000"/>
                  <a:satMod val="115000"/>
                </a:srgbClr>
              </a:gs>
              <a:gs pos="50000">
                <a:srgbClr val="FF3300">
                  <a:shade val="67500"/>
                  <a:satMod val="115000"/>
                </a:srgbClr>
              </a:gs>
              <a:gs pos="100000">
                <a:srgbClr val="FF3300">
                  <a:shade val="100000"/>
                  <a:satMod val="115000"/>
                </a:srgbClr>
              </a:gs>
            </a:gsLst>
            <a:lin ang="13500000" scaled="1"/>
            <a:tileRect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/>
          </a:p>
          <a:p>
            <a:r>
              <a:rPr lang="ru-RU" sz="1400" dirty="0" smtClean="0"/>
              <a:t>Конституция детства</a:t>
            </a:r>
            <a:r>
              <a:rPr lang="ru-RU" sz="1400" b="1" dirty="0" smtClean="0"/>
              <a:t>/</a:t>
            </a:r>
            <a:r>
              <a:rPr lang="ru-RU" sz="1400" dirty="0" smtClean="0"/>
              <a:t>Сборник. – М.: Издательский, образовательный и культурный центр «Детство. Отрочество. Юность», 2009. – 80 с.ил.</a:t>
            </a:r>
          </a:p>
          <a:p>
            <a:endParaRPr lang="ru-RU" sz="1400" dirty="0" smtClean="0"/>
          </a:p>
          <a:p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188640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Все вправе знать о праве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7757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809" y="1269447"/>
            <a:ext cx="6354545" cy="463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9328"/>
            <a:ext cx="8407421" cy="604867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1680" y="188640"/>
            <a:ext cx="576064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Book Antiqua" pitchFamily="18" charset="0"/>
              </a:rPr>
              <a:t>Все вправе знать о праве</a:t>
            </a:r>
            <a:endParaRPr lang="ru-RU" sz="2800" b="1" dirty="0">
              <a:solidFill>
                <a:srgbClr val="990033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332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2256</TotalTime>
  <Words>1490</Words>
  <Application>Microsoft Office PowerPoint</Application>
  <PresentationFormat>Экран (4:3)</PresentationFormat>
  <Paragraphs>138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Nataly</dc:creator>
  <cp:lastModifiedBy>Пользователь</cp:lastModifiedBy>
  <cp:revision>67</cp:revision>
  <dcterms:created xsi:type="dcterms:W3CDTF">2018-04-01T12:39:01Z</dcterms:created>
  <dcterms:modified xsi:type="dcterms:W3CDTF">2018-04-22T12:15:05Z</dcterms:modified>
</cp:coreProperties>
</file>